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62" r:id="rId3"/>
    <p:sldId id="263" r:id="rId4"/>
    <p:sldId id="266" r:id="rId5"/>
    <p:sldId id="267" r:id="rId6"/>
    <p:sldId id="261" r:id="rId7"/>
    <p:sldId id="258" r:id="rId8"/>
    <p:sldId id="259" r:id="rId9"/>
    <p:sldId id="344" r:id="rId10"/>
    <p:sldId id="264"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2" r:id="rId74"/>
    <p:sldId id="343" r:id="rId75"/>
    <p:sldId id="333" r:id="rId76"/>
    <p:sldId id="334" r:id="rId77"/>
    <p:sldId id="335" r:id="rId78"/>
    <p:sldId id="336" r:id="rId79"/>
    <p:sldId id="337" r:id="rId80"/>
    <p:sldId id="338" r:id="rId81"/>
    <p:sldId id="339" r:id="rId82"/>
    <p:sldId id="340" r:id="rId83"/>
    <p:sldId id="341" r:id="rId84"/>
    <p:sldId id="342" r:id="rId85"/>
    <p:sldId id="331" r:id="rId8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576" y="11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2.53846" units="1/cm"/>
          <inkml:channelProperty channel="Y" name="resolution" value="54.85714" units="1/cm"/>
          <inkml:channelProperty channel="T" name="resolution" value="1" units="1/dev"/>
        </inkml:channelProperties>
      </inkml:inkSource>
      <inkml:timestamp xml:id="ts0" timeString="2014-05-18T10:15:57.891"/>
    </inkml:context>
    <inkml:brush xml:id="br0">
      <inkml:brushProperty name="width" value="0.05292" units="cm"/>
      <inkml:brushProperty name="height" value="0.05292" units="cm"/>
      <inkml:brushProperty name="color" value="#FF0000"/>
    </inkml:brush>
  </inkml:definitions>
  <inkml:trace contextRef="#ctx0" brushRef="#br0">8806 7813 0,'-25'0'78,"0"0"-62,0 0-1,-24 0 1,-1 0-1,0-24 1,1 24 0,-1 0-1,25 0-15,-74 0 16,25 0 0,-25 0-1,-50 0 1,25 0-16,-50 0 15,-49 0 1,24 0 0,1 0-1,24 24 1,-74-24-16,0 25 16,25-25-1,49 50 1,26-25-1,-51-1-15,25 1 16,75 0 0,-50 0-1,50 0 1,-25 0 0,50 24-16,-1-24 15,1 0 1,-1 0-1,1-1 1,24 1-16,-49 25 16,50-25-1,-1 24 1,-24-24 0,24 0-1,0 24-15,26-24 16,-51 25-1,26 24 1,-1-24 0,0-1-16,1 1 15,49-25 1,-25 24 0,0-24-1,0 0-15,1 25 16,24-26-1,-25 1 1,25 0 0,0 0-1,-25-25-15,25 25 16,0 0 0,0-1-1,0 1 1,0 0-1,0 0 17,0 0-17,0-1 1,0 1 15,0 0-15,0 0-1,0 0 1,0-1 0,0 1-1,0 0 1,0 0 0,0 24-16,0-24 15,0 0 16,0 0-15,0 0-16,0-1 16,25 1-1,-25 0 1,0 0 0,0 0-1,0-1-15,0 1 16,0 0-1,25 25 1,-25-26 562,0 1-531,0 0-31,0 0-1,0 0 1,0-1 0,0 1-1,0 0-15,0 0 16,0 0 15,0 0-15,0-1-16,0 1 15,0 0 1,0 0 0,0 0-1,0-1 1,0 1-16,0 0 15,0 0 1,0 0 15,24-1-31,-24 1 16,25 0 0,0 25-1,0-26 1,0 26-1,-1-25-15,1 0 16,0 24 0,25-24-1,-26 0 1,26 0-16,-25-1 16,24-24-1,-24 25 1,25 0-1,-25 0-15,24 0 16,1-1 0,24 1-1,-24 25 1,-1-25 0,1 24-16,24-24 15,-24 0 1,0 0-1,24-1 1,-24 1-16,24 0 16,-49 0-1,0-25 1,24 25 0,-24-25-16,0 25 15,25-25 1,-26 24-1,1-24 1,0 25 0,25 0-16,-26-25 15,1 25 1,25 0 0,-25-25-1,-1 24 1,1 1-16,25-25 15,-1 25 1,1-25 0,0 25-1,-1-25-15,26 49 16,-50-49 0,-1 25-1,26-25 1,-25 0-16,0 0 31,-1 0-15,1 0-1,25 0 1,-25 0-16,24 0 16,-24 0 327,0 0-311,0 0-17,-1 0-15,1 0 16,0 25-1,0-25 17,24 0-32,1 25 15,-25-25 1,0 0 0,-1 0-1,26 25 1,-25-25-16,24 0 15,-24 0 1,25 0 0,-25 24-1,24-24-15,1 0 16,0 0 0,24 25-1,-24 0 1,24-25-1,0 0-15,-24 0 16,0 25 0,-1-25-1,1 0 1,-1 0-16,1 25 16,24-25-1,-24 0 1,0 0-1,-1 0 1,-24 0-16,25 0 16,-1 0-1,26 0 1,-26 0 0,1 0-16,0 0 15,-1 0 1,1 0-1,-25 0 1,24 0 0,1 0-16,-1 0 15,1 0 1,0 0 0,-26 0-1,26 0-15,0 0 16,24 0-1,-24 0 1,-1 0 0,1 0-16,-25 0 15,24 0 1,-24 0 0,0-25-1,24 25 1,-24-25-16,25 25 15,-25 0 1,0 0 0,24 0 265,-24-50-281,74 1 16,0-1-1,1-24 1,-76 49-1,26 0 1,-25 0-16,0 25 16,-1-24-1,1-1 1,0 0 0,0 0-16,0 0 15,-1 1 1,1-1 15,-25 0-15,25 0-16,-25 0 15,25-24 1,0 24 0,-1 0-1,-24 0 1,0 0 15,25 1-15,-25-26-1,0 25 17,0 0-17,0 1 1,0-1-1,0 0 17,0 0-17,0 0 1,25 1-16,-25-1 16,0 0-1,0-25 1,25 26-1,-25-1-15,25-25 16,-25 25 0,0 1-1,0-1 282,0 0-297,0 0 16,0-24-1,0-1 1,0 0 0,0 1-16,0-26 15,0 26 1,0-26 0,0 26-1,0 24-15,0-25 16,0 25-1,0 1 1,0-1 0,0 0-1,0 0-15,0 0 16,0 1 0,0-1-1,0 0 1,0 0-16,0 0 15,0 1 1,0-1 0,0 0 15,0-25-31,0 1 16,0 24-1,0-49 1,0 24-1,0 0-15,0 26 16,-25-26 0,25 0-1,-25 1 1,25 24 0,0 0-16,-25 0 31,25 0-16,0 1 1,-25 24 47,25-25 218,0 0-234,0 0 0,0 0-16,0 1-16,0-1 32,-24 25-31,24-25-16,0 0 47,0 0-16,-25 1 0,25-1 1,-25 25-17,25-25 16,-25 0-15,0 0 0,1 1 15,24-1-15,-25 25-1,0-25-15,0-25 16,0 26-1,25-1 1,-49 0 0,49 0-1,-25 25 1,25-49 296,-25 49-296,25-25 15,0 0 94,-25 25-47,25-25-62,-24 25 47,24-25-63,-25 25 31,25-24 16,-25 24-32,0-25 1,25 0 0,-25 25-1,1-25-15,24 0 16,-25 25-1,0-24 1,0-1 15,25 0-15,-25 25 0,1-25-1,24 0 1,-25 25-1,25-25 17,0 1-1,-25 24-15,25-25-1,-25 25 1,0 0-1,25-25 17,-24 25-1,-1-25-15,0 25-1,25-25 1,-25 25-1,25-24 1,-25 24-16,0 0 16,25-25-1,-24 25 1,-1-25 0,0 25-1,25-25-15,-25 25 16,0-25-1,1 1 17,-1 24-32,25-25 15,-25 25 1,25-25 0,-25 0-1,0 25 16,1-25 1,-1 25-1,25-24-15,-25 24-1,0-25 1,0 25 15,1-25-15,-1 25 15,0 0 0,0 0 16,0 0 16,1 0 30,-1 0-46,0 0 16,0 0-32,50 0 94,-25-25 250,0 0-359,0 1 15,0-1-16,-25 0 1,25 0-16,-25-24 16,25 24-1,-24 0 1,24 0 0,-25 25-16,25-25 15,-25 25 1,25-24-1,-25 24 17,25-25-1,-25 25 63,25-25-63,0 50 547</inkml:trace>
  <inkml:trace contextRef="#ctx0" brushRef="#br0" timeOffset="2795.059">8756 7813 0,'25'0'110,"0"0"-95,-1 0 1,26 0 0,0 0-1,24 0 1,25 0-16,25 0 16,25 0-1,-25 0 1,0 0-1,0 0 1,0 0-16,0 0 16,-49 0-1,49 0 1,-50 0 0,1 0-16,-51 0 15,1 0 1,0 0-1,0 0 1,0 0 0,-1 0-1,1 0 32</inkml:trace>
  <inkml:trace contextRef="#ctx0" brushRef="#br0" timeOffset="35261.2138">12055 7045 0,'0'0'0,"0"24"125,-25-24-94,25 25-15,-25 0 0,1-25-1,24 50 1,-25-50-16,0 24 15,25 1 1,-25 0 0,0 0-1,1 24 1,-1-24 0,25 0-16,-25 25 15,25-26 1,-25 26-1,0-25 1,25 0-16,0-1 16,-24 1-1,24 0 17,0 0-17,0 0-15,0-1 47,0 1-16,0 0 1,0 0-1,0 0 31,24-25-15,-24 24-31,25-24-1,-25 25 1,25-25 15,-25 25-15,25-25 15,0 0 0,-25 25-15,24-25-16,1 0 47,0 0-31,0 0 30,0 0 17,-1 0 15,-24-25-31,0 0 0,0 0-16,0 1 0,0-1 1,0 0 14,0 0-14,0 0-1,0 1 0,0-1 16,0 0-31,0 0 31,-24 0 31,-1 25-63,0 0 63,0 0-31,0 0-31,1 0 93,-1 0 219,0 0-281,0 0 156</inkml:trace>
  <inkml:trace contextRef="#ctx0" brushRef="#br0" timeOffset="39941.4315">12849 7045 0,'-25'0'0,"25"24"125,0 1-109,0 0-16,0 0 15,0 24 1,0 1 0,0 0-1,0-1-15,0 26 16,0-26-1,0 1 1,0-1 0,0-24-1,0 0-15,0 0 16,0 0 15,0-1-15,0 1-1,0 0 17,0 0 46,0-50 406,0 0-421,0 0-16,0 1-16,0-1 0,25 0 0,-25 0 1,25 25-17,-1 0 16,1 0 1,0 0-17,0 0 1,0 0 0,-1 0-1,1 0 1,0 0-1,0 0 1,0 0-16,-1 0 16,1 0-1,0 0 1,0 0 0,0 0 15,0 0-16,-25 25 1,24-25-16,1 0 47,-25 25-31,0 0 30,0-1 1,0 1-15,0 0-1,0 0 16,0 0-16,0-1 16,-25-24-32,25 25 1,-24-25 15,24 25 16,-25-25-16,25 25 1,-25-25-17,0 0 17,25 25-1,-25-25-16,0 0 1,1 24 15,-1-24 16,0 0 16,0 0-48,0 0 32,1 0-16,-1 0 16,0 0 0,0 0-16,0 0 1,1 0 30,24-24 63,0-1-62,0 0-16,0 0-32,0 0 16,0 1 1,0-1 15,0 0-1</inkml:trace>
  <inkml:trace contextRef="#ctx0" brushRef="#br0" timeOffset="42702.5153">13543 6970 0,'0'25'78,"0"0"-62,0 24-1,0 1 1,0-25-16,0 24 16,0-24-1,0 25 1,0-1-1,0-24-15,0 25 16,0-1 0,0-24-1,0 25 1,0-25 0,0-1-16,0 1 31,0 0-16,0 0 1,0 0-16,0-1 16,0 1 15,0 0-15,0 0-1,0 0 16,0-1 16,0 1 110,0 0-64,0 0-30,0 0-32,0-1 16,0 1 109</inkml:trace>
  <inkml:trace contextRef="#ctx0" brushRef="#br0" timeOffset="47454.1538">13717 7565 0,'0'25'62,"0"0"-15,0 0-16,0 0-31,0-1 16,0 1 15,0 0-15,0 0-16,0 0 15,0-1 1,0 1 15,0 0 16,0 0 31,0-50 219,0 0-250,0 0-31,0 1-1,0-1 16,0 0 1,0 0-1,0 0 0,0 1 0,25-1 32,-25 0-32,25 25 0,-1-25 1,1 25-1,0 0 0,0 0 0,0 0 16,-1 0-31,1 0 15,0 0-15,0 0 15,0 0 0,-1 0 1,1 0 30,0 0-15,-25 25-31,0 0 15,0 0 16,0-1 15,0 1-31,0 0 16,0 0-31,0 0 31,0-1-16,0 1 16,0 0 0,0 0-16,0 0 0,0-1 16,0 1 0,0 0 0,0 0-16,0 0 0,0 0 63</inkml:trace>
  <inkml:trace contextRef="#ctx0" brushRef="#br0" timeOffset="50491.3752">15007 7119 0,'0'25'16,"0"0"62,0-1-63,0 26 1,0 0-16,0-1 16,0 26-1,0-26 1,0 1-1,0 49 1,0-49-16,0 24 16,0 0-1,0-24 1,0-25 0,0 24-16,0-24 31,0 0-16,0 0 17</inkml:trace>
  <inkml:trace contextRef="#ctx0" brushRef="#br0" timeOffset="53494.632">15304 7218 0,'0'25'47,"-24"-25"-16,-1 25 16,0-25-16,0 25-31,0-1 32,1-24-17,24 25 1,-25-25 0,0 25-16,0-25 31,25 25-16,-25-25 17,25 25-1,25-25 313,-25 24-329,25-24 1,0 25 0,0-25-1,-25 25 1,24-25-1,1 25-15,0 0 32,0-25-17,0 24 1,-1 1 0,1 0-1,0 0 16,0-25 32,-25 25-47,25-25-16,0 0 46,-25 24-30,0 1 0,24-25-1,-24 25 17,25-25-17,-25 25 1,25 0 46,0-25 1,-25 24-32</inkml:trace>
  <inkml:trace contextRef="#ctx0" brushRef="#br0" timeOffset="56099.4292">15776 7789 0,'0'-25'47,"0"0"-16,0 0 32,0 0-48,0 1 32,0-1-16,-25 25 32,0 0-16,0 0-16,1 0 0,-1 0 16,0 0-16,0 0-15,0 25 31,25-1-32,-24-24 1,24 25 15,0 0 16,0 0-16,0 0 1,0-1-1,0 1 0,0 0 16,0 0-16,24 0 1,-24-1-17,25-24 1,-25 25-1,25-25 17,-25 25-1,25-25-15,0 0 15,-1 25 0,1-25 0,0 25-15,0-25 15,0 0-15,-1 0-1,1 0 17,0 0-1,0 0 0,0 0-15,-1 0-1,1 0-15,0 0 32,0 0-17,0 0 1,-1 0 0,1 0-16,0 0 31,-25-25 0,25 25 0</inkml:trace>
  <inkml:trace contextRef="#ctx0" brushRef="#br0" timeOffset="58032.9456">15751 7764 0,'0'25'63,"0"-1"-32,0 1 0,0 0 0,0 0-15,-25-25 31,25 25-31,0-1 30,0 1-14,0 0 30,0 0-46,0 0 46,0 0 1</inkml:trace>
  <inkml:trace contextRef="#ctx0" brushRef="#br0" timeOffset="82879.9619">16148 7640 0,'0'25'125,"0"-1"-47,0 1-47,0 0 0,0 0-15,0 0 0,0-1-1,0 1 17,0 0-32,0 0 31,0 0 0,0-1-15,0 1 31,0 0-32,0 0 48,0 0 421,0 0-421,0-1 15,0-48 172,0-1-219,0 0 16,0 0 15,0 0-30,0 0-1,0 1 0,0-1 16,0 0-16,0 0 0,0 0 1,0 1 61,0-1 48,0 0-63,0 0-15,0 0-1,0 1-15,25 24 109,-1 0-124,1 0 14,0 0-14,0 0-1,0 0 31,-1 0 17,-24 24 77,0 1-125,0 0 0,0 0 16,0 0 0,0-1-31,0 1 15,0 0 31,0 0 267,0 0-283,0-1-14,0 1-1,0-50 235,0 1-235,0-1 16,0 0 0,0 0-16,0 0-16,0 1 17,0-1-1,0 0 31,25 25-30,-25-25-1,25 25-31,-25-25 47,25 25-32,0 0 32,0 0 31,-1 0-46,1 0 15,0 0-32,0 0 16,0 0 63,-25 25 94,0 0-157,0 0 0,0 0 0,0-1-15,0 1 0,0 0 15,0 0-15,0 0-1,0-1 16,0 1-15,0 0 31,0 0-31,0 0 15,0 0 0,0-1 0,0 1 47,0 0 329</inkml:trace>
  <inkml:trace contextRef="#ctx0" brushRef="#br0" timeOffset="86482.4804">16718 7689 0,'0'25'79,"0"0"-48,0 0-16,0 0 1,0-1 0,0 1-16,0 0 15,0 0 1,0 0 15,0-1-31,0 1 16,0 0 15,0 0-15,0 0-1,0 0 1,25-25 0,-25 24 15,25 1 0,0 0 16,0-25 0,-1 0 0,1 0-16,0 0-15,0 0 30,0 0-14,-1 0 15,-24-25 78,0 0-110,0 1 48,25 24-48,-25-25 1,0 0 15,0 0-15,0 0-1,0 0 17,0 1-1,0-1 16,0 0-32,0 0 17,0 0-1,0 1 16,0-1-16,0 0 0,0 0 32,0 0 62</inkml:trace>
  <inkml:trace contextRef="#ctx0" brushRef="#br0" timeOffset="91117.6321">17587 7764 0,'0'-25'62,"-25"25"-31,0 0 16,0 0-31,0 0 15,0 0 0,1 0-15,-1 0 15,0 25-15,0-25 15,0 25 16,1-25-31,24 24 15,-25-24-16,25 25 1,-25-25 31,25 25-47,-25 0 47,25 0-16,0-1-15,-25-24-1,25 25 1,0 0 15,0 0 16,0 0-16,0 0 16,0-1-16,0 1 1,0 0 15,25 0-16,0 0 0,0-25-15,0 0 46,-1 0-15,1 0-16,0 0 1,0 0-1,0 0 0,-1 0 16,1 0 15,0 0 110,0 0-62,0 0-48,-25-25 126,0 0-110,0 0-31,0 0-16,0 1 0,0-1-15,0 0-1,0 0 1,0 0-16,0-24 16,0-1-1,0 0 1,0 26 0,0-26-16,0 0 15,0 1 1,0-1-1,0 1 1,0 24-16,0-25 16,0 25-1,0 1 1,0-1 0,0 0 15,0 0 0,0 0 0,0 1 47</inkml:trace>
  <inkml:trace contextRef="#ctx0" brushRef="#br0" timeOffset="94015.8327">17735 7714 0,'0'25'63,"0"0"-16,0 0-16,0-1 0,0 1-31,0 0 16,0 0-1,0 0 17,0-1-17,0 1 1,0 0 15,0 0 0,0 0 16,0 0-15,0-1 46,0 1 62,0 0-93,0 0 0,0 0 47,0-1 187</inkml:trace>
  <inkml:trace contextRef="#ctx0" brushRef="#br0" timeOffset="100549.2821">18281 7813 0,'-25'0'94,"0"0"-63,1 0 16,-1 0-16,0 0 0,0 0-15,0 0 31,1 0 15,-1 0-30,0 0 14,0 0-14,0 0-1,1 0 63,24 25-47,-25-25-32,25 25 1,-25 0 46,25 0-30,0-1-1,0 1 0,0 0 16,0 0-16,0 0 16,0 0 16,0-1-32,0 1 0,0 0 0,0 0 63,0 0-16,25-25-62,-25 24-1,25 1 32,-25 0 16,24-25-63,1 0 47,0 0-16,0 0 16,0 0-16,-1 0 47,1 0-47,0 0 32,0 0 15,-25-25-62,25 25 15,-25-25 0,0 1 16,24 24-31,-24-25 15,25 25-15,-25-25 15,25 0 0,-25 0 0,0 1-15,0-1 31,0 0 31,0 0-62,0 0 30,0 0-14,0 1-1,0-1 16,0 0 15,0 0-15,0 0 78,0 50 63,0 0-173,0 0 48,0 0-32,0-1 16,0 1-31,0 0 30,0 0-30,0 0 31,0 0-16,0-1 0,0 1 1,0 0 15,25 0 31,-25 0-31,0-1-1,0 1 1,0 0-31,0 0 31,0 0 125</inkml:trace>
  <inkml:trace contextRef="#ctx0" brushRef="#br0" timeOffset="106216.2084">18479 7838 0,'0'25'141,"0"0"-110,0 0 0,0-1 1,0 1-1,0 0 16,0 0-16,0 0-15,0 0 30,0-1 17,0 1 15,0 0-62,0 0 31,0 0-1,0-1 79,0-48 141,0-1-235,0 0-15,0 0 0,0 0-1,0 1 16,0-1-15,0 0 0,0 0 15,0 0-31,0 0 16,0 1-1,0-1 1,0 0 15,0 0-15,0 0 31,25 25 31,0 0-47,0 0 0,0 0 0,0 0 1,-1 0-32,1 0 31,0 0-15,0 0 15,0 0-31,-1 0 47,1 0-32,0 0 32,-25 25 203,0 0-203,0 0-31,0 0-1,0-1 1,0 1 0,0 0 30,0 0-14,0 0-17,0 0 32,0-1-16,0 1 32,0 0-16,0 0 15,0 0-30,0-1 14,0 1 17,0 0 78,0 0 234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A8A1C-1F68-48C7-8C1E-E362E2180A48}" type="datetimeFigureOut">
              <a:rPr lang="id-ID" smtClean="0"/>
              <a:t>28/08/2018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0D3DD-263E-4A64-938B-F25EB411D4A6}" type="slidenum">
              <a:rPr lang="id-ID" smtClean="0"/>
              <a:t>‹#›</a:t>
            </a:fld>
            <a:endParaRPr lang="id-ID"/>
          </a:p>
        </p:txBody>
      </p:sp>
    </p:spTree>
    <p:extLst>
      <p:ext uri="{BB962C8B-B14F-4D97-AF65-F5344CB8AC3E}">
        <p14:creationId xmlns:p14="http://schemas.microsoft.com/office/powerpoint/2010/main" val="1325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0D3DD-263E-4A64-938B-F25EB411D4A6}" type="slidenum">
              <a:rPr lang="id-ID" smtClean="0"/>
              <a:t>2</a:t>
            </a:fld>
            <a:endParaRPr lang="id-ID"/>
          </a:p>
        </p:txBody>
      </p:sp>
    </p:spTree>
    <p:extLst>
      <p:ext uri="{BB962C8B-B14F-4D97-AF65-F5344CB8AC3E}">
        <p14:creationId xmlns:p14="http://schemas.microsoft.com/office/powerpoint/2010/main" val="314326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a:ln/>
        </p:spPr>
        <p:txBody>
          <a:bodyPr/>
          <a:lstStyle/>
          <a:p>
            <a:fld id="{976EDBD8-13DF-47EB-9CD4-D7A3BED60B47}" type="slidenum">
              <a:rPr lang="en-GB"/>
              <a:pPr/>
              <a:t>22</a:t>
            </a:fld>
            <a:endParaRPr lang="en-GB"/>
          </a:p>
        </p:txBody>
      </p:sp>
      <p:sp>
        <p:nvSpPr>
          <p:cNvPr id="3277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685512" y="4343230"/>
            <a:ext cx="5486976" cy="4115139"/>
          </a:xfrm>
          <a:noFill/>
          <a:ln/>
        </p:spPr>
        <p:txBody>
          <a:bodyPr wrap="none" anchor="ctr"/>
          <a:lstStyle/>
          <a:p>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ln/>
        </p:spPr>
        <p:txBody>
          <a:bodyPr/>
          <a:lstStyle/>
          <a:p>
            <a:fld id="{BF390FFF-6F1A-4483-A113-FD4012C539B6}" type="slidenum">
              <a:rPr lang="en-GB"/>
              <a:pPr/>
              <a:t>23</a:t>
            </a:fld>
            <a:endParaRPr lang="en-GB"/>
          </a:p>
        </p:txBody>
      </p:sp>
      <p:sp>
        <p:nvSpPr>
          <p:cNvPr id="3584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5844" name="Rectangle 2"/>
          <p:cNvSpPr txBox="1">
            <a:spLocks noGrp="1" noChangeArrowheads="1"/>
          </p:cNvSpPr>
          <p:nvPr>
            <p:ph type="body" idx="1"/>
          </p:nvPr>
        </p:nvSpPr>
        <p:spPr>
          <a:xfrm>
            <a:off x="685512" y="4343230"/>
            <a:ext cx="5486976" cy="4115139"/>
          </a:xfrm>
          <a:noFill/>
          <a:ln/>
        </p:spPr>
        <p:txBody>
          <a:bodyPr wrap="none" anchor="ctr"/>
          <a:lstStyle/>
          <a:p>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p:spPr>
        <p:txBody>
          <a:bodyPr/>
          <a:lstStyle/>
          <a:p>
            <a:fld id="{FB76D3A4-8CD8-4A5C-A622-B3636E401EBD}" type="slidenum">
              <a:rPr lang="en-GB"/>
              <a:pPr/>
              <a:t>24</a:t>
            </a:fld>
            <a:endParaRPr lang="en-GB"/>
          </a:p>
        </p:txBody>
      </p:sp>
      <p:sp>
        <p:nvSpPr>
          <p:cNvPr id="3686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6868" name="Rectangle 2"/>
          <p:cNvSpPr txBox="1">
            <a:spLocks noGrp="1" noChangeArrowheads="1"/>
          </p:cNvSpPr>
          <p:nvPr>
            <p:ph type="body" idx="1"/>
          </p:nvPr>
        </p:nvSpPr>
        <p:spPr>
          <a:xfrm>
            <a:off x="685512" y="4343230"/>
            <a:ext cx="5486976" cy="4115139"/>
          </a:xfrm>
          <a:noFill/>
          <a:ln/>
        </p:spPr>
        <p:txBody>
          <a:bodyPr wrap="none" anchor="ctr"/>
          <a:lstStyle/>
          <a:p>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p:spPr>
        <p:txBody>
          <a:bodyPr/>
          <a:lstStyle/>
          <a:p>
            <a:fld id="{C4203280-C9D3-4CDE-AF9F-79D86BE69738}" type="slidenum">
              <a:rPr lang="en-GB"/>
              <a:pPr/>
              <a:t>25</a:t>
            </a:fld>
            <a:endParaRPr lang="en-GB"/>
          </a:p>
        </p:txBody>
      </p:sp>
      <p:sp>
        <p:nvSpPr>
          <p:cNvPr id="5120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51204" name="Rectangle 2"/>
          <p:cNvSpPr txBox="1">
            <a:spLocks noGrp="1" noChangeArrowheads="1"/>
          </p:cNvSpPr>
          <p:nvPr>
            <p:ph type="body" idx="1"/>
          </p:nvPr>
        </p:nvSpPr>
        <p:spPr>
          <a:xfrm>
            <a:off x="685512" y="4343230"/>
            <a:ext cx="5486976" cy="4115139"/>
          </a:xfrm>
          <a:noFill/>
          <a:ln/>
        </p:spPr>
        <p:txBody>
          <a:bodyPr wrap="none" anchor="ctr"/>
          <a:lstStyle/>
          <a:p>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p:spPr>
        <p:txBody>
          <a:bodyPr/>
          <a:lstStyle/>
          <a:p>
            <a:fld id="{D135E071-E877-47B5-9F8E-7F4F093954EB}" type="slidenum">
              <a:rPr lang="en-GB"/>
              <a:pPr/>
              <a:t>26</a:t>
            </a:fld>
            <a:endParaRPr lang="en-GB"/>
          </a:p>
        </p:txBody>
      </p:sp>
      <p:sp>
        <p:nvSpPr>
          <p:cNvPr id="50179" name="Rectangle 1"/>
          <p:cNvSpPr txBox="1">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50180" name="Rectangle 2"/>
          <p:cNvSpPr txBox="1">
            <a:spLocks noGrp="1" noChangeArrowheads="1"/>
          </p:cNvSpPr>
          <p:nvPr>
            <p:ph type="body" idx="1"/>
          </p:nvPr>
        </p:nvSpPr>
        <p:spPr>
          <a:xfrm>
            <a:off x="685512" y="4343230"/>
            <a:ext cx="5486976" cy="4115139"/>
          </a:xfrm>
          <a:noFill/>
          <a:ln/>
        </p:spPr>
        <p:txBody>
          <a:bodyPr wrap="none" anchor="ct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0883A49-2153-4BBC-9DFA-F304B1F211A9}" type="datetimeFigureOut">
              <a:rPr lang="id-ID" smtClean="0"/>
              <a:t>28/08/2018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0883A49-2153-4BBC-9DFA-F304B1F211A9}" type="datetimeFigureOut">
              <a:rPr lang="id-ID" smtClean="0"/>
              <a:t>28/08/2018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0883A49-2153-4BBC-9DFA-F304B1F211A9}" type="datetimeFigureOut">
              <a:rPr lang="id-ID" smtClean="0"/>
              <a:t>28/08/2018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0883A49-2153-4BBC-9DFA-F304B1F211A9}" type="datetimeFigureOut">
              <a:rPr lang="id-ID" smtClean="0"/>
              <a:t>28/08/2018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83A49-2153-4BBC-9DFA-F304B1F211A9}" type="datetimeFigureOut">
              <a:rPr lang="id-ID" smtClean="0"/>
              <a:t>28/08/2018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0883A49-2153-4BBC-9DFA-F304B1F211A9}" type="datetimeFigureOut">
              <a:rPr lang="id-ID" smtClean="0"/>
              <a:t>28/08/2018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0883A49-2153-4BBC-9DFA-F304B1F211A9}" type="datetimeFigureOut">
              <a:rPr lang="id-ID" smtClean="0"/>
              <a:t>28/08/2018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0883A49-2153-4BBC-9DFA-F304B1F211A9}" type="datetimeFigureOut">
              <a:rPr lang="id-ID" smtClean="0"/>
              <a:t>28/08/2018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83A49-2153-4BBC-9DFA-F304B1F211A9}" type="datetimeFigureOut">
              <a:rPr lang="id-ID" smtClean="0"/>
              <a:t>28/08/2018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83A49-2153-4BBC-9DFA-F304B1F211A9}" type="datetimeFigureOut">
              <a:rPr lang="id-ID" smtClean="0"/>
              <a:t>28/08/2018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83A49-2153-4BBC-9DFA-F304B1F211A9}" type="datetimeFigureOut">
              <a:rPr lang="id-ID" smtClean="0"/>
              <a:t>28/08/2018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10872A3-7FD9-435A-B5DF-48755E51DDE4}"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83A49-2153-4BBC-9DFA-F304B1F211A9}" type="datetimeFigureOut">
              <a:rPr lang="id-ID" smtClean="0"/>
              <a:t>28/08/2018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872A3-7FD9-435A-B5DF-48755E51DDE4}"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training.um.ac.id/ojs/index.php/nelangsa/user" TargetMode="External"/><Relationship Id="rId2" Type="http://schemas.openxmlformats.org/officeDocument/2006/relationships/hyperlink" Target="http://training.um.ac.id/ojs/index.php/nelangsa/index"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training.um.ac.id/ojs/index.php/nelangsa/manager/setup" TargetMode="External"/><Relationship Id="rId4" Type="http://schemas.openxmlformats.org/officeDocument/2006/relationships/hyperlink" Target="http://training.um.ac.id/ojs/index.php/nelangsa/manager"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crossref.org/01company/contactus.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training.um.ac.id/ojs/index.php/nelangsa/user" TargetMode="External"/><Relationship Id="rId2" Type="http://schemas.openxmlformats.org/officeDocument/2006/relationships/hyperlink" Target="http://training.um.ac.id/ojs/index.php/nelangsa/index" TargetMode="External"/><Relationship Id="rId1" Type="http://schemas.openxmlformats.org/officeDocument/2006/relationships/slideLayout" Target="../slideLayouts/slideLayout2.xml"/><Relationship Id="rId5" Type="http://schemas.openxmlformats.org/officeDocument/2006/relationships/hyperlink" Target="http://training.um.ac.id/ojs/index.php/nelangsa/manager/setup" TargetMode="External"/><Relationship Id="rId4" Type="http://schemas.openxmlformats.org/officeDocument/2006/relationships/hyperlink" Target="http://training.um.ac.id/ojs/index.php/nelangsa/manager"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rive.google.com/file/d/0B2O2VT0jnqw5NHVuNS1mckl6UWM/view?usp=sharin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training.um.ac.id/ojs/index.php/JBK/about" TargetMode="External"/><Relationship Id="rId2" Type="http://schemas.openxmlformats.org/officeDocument/2006/relationships/hyperlink" Target="http://training.um.ac.id/ojs/index.php/JBK/index" TargetMode="External"/><Relationship Id="rId1" Type="http://schemas.openxmlformats.org/officeDocument/2006/relationships/slideLayout" Target="../slideLayouts/slideLayout4.xml"/><Relationship Id="rId4" Type="http://schemas.openxmlformats.org/officeDocument/2006/relationships/hyperlink" Target="http://training.um.ac.id/ojs/index.php/JBK/about/editorialPolicie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aj.org/application/new"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www.info.sciverse.com/UserFiles/CSAB_statement_Advice_to_journal_editors_and_publishers.pdf" TargetMode="External"/><Relationship Id="rId2" Type="http://schemas.openxmlformats.org/officeDocument/2006/relationships/hyperlink" Target="http://www.info.sciverse.com/scopus/scopus-in-detail/content-coverage-guid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uggestor.step.scopus.com/suggestTitle.cf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Indexing e-Journal</a:t>
            </a:r>
            <a:endParaRPr lang="id-ID" dirty="0"/>
          </a:p>
        </p:txBody>
      </p:sp>
      <p:sp>
        <p:nvSpPr>
          <p:cNvPr id="3" name="Subtitle 2"/>
          <p:cNvSpPr>
            <a:spLocks noGrp="1"/>
          </p:cNvSpPr>
          <p:nvPr>
            <p:ph type="subTitle" idx="1"/>
          </p:nvPr>
        </p:nvSpPr>
        <p:spPr/>
        <p:txBody>
          <a:bodyPr/>
          <a:lstStyle/>
          <a:p>
            <a:r>
              <a:rPr lang="id-ID" dirty="0"/>
              <a:t>a</a:t>
            </a:r>
            <a:r>
              <a:rPr lang="id-ID" dirty="0" smtClean="0"/>
              <a:t>ji.prasetya.ft@um.ac.id</a:t>
            </a:r>
            <a:endParaRPr lang="id-ID" dirty="0"/>
          </a:p>
        </p:txBody>
      </p:sp>
      <p:pic>
        <p:nvPicPr>
          <p:cNvPr id="4" name="Picture 3"/>
          <p:cNvPicPr>
            <a:picLocks noChangeAspect="1"/>
          </p:cNvPicPr>
          <p:nvPr/>
        </p:nvPicPr>
        <p:blipFill>
          <a:blip r:embed="rId2"/>
          <a:stretch>
            <a:fillRect/>
          </a:stretch>
        </p:blipFill>
        <p:spPr>
          <a:xfrm>
            <a:off x="123142" y="5064276"/>
            <a:ext cx="4591734" cy="1793724"/>
          </a:xfrm>
          <a:prstGeom prst="rect">
            <a:avLst/>
          </a:prstGeom>
          <a:ln>
            <a:noFill/>
          </a:ln>
          <a:effectLst>
            <a:softEdge rad="112500"/>
          </a:effectLst>
        </p:spPr>
      </p:pic>
      <p:pic>
        <p:nvPicPr>
          <p:cNvPr id="5" name="Picture 4" descr="http://garuda.dikti.go.id/images/searching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5715016"/>
            <a:ext cx="3981450" cy="92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GOOGLE SCHOLAR</a:t>
            </a:r>
            <a:endParaRPr lang="id-ID" dirty="0"/>
          </a:p>
        </p:txBody>
      </p:sp>
      <p:pic>
        <p:nvPicPr>
          <p:cNvPr id="4" name="Picture 13"/>
          <p:cNvPicPr>
            <a:picLocks noChangeAspect="1" noChangeArrowheads="1"/>
          </p:cNvPicPr>
          <p:nvPr/>
        </p:nvPicPr>
        <p:blipFill>
          <a:blip r:embed="rId2" cstate="print"/>
          <a:srcRect/>
          <a:stretch>
            <a:fillRect/>
          </a:stretch>
        </p:blipFill>
        <p:spPr bwMode="auto">
          <a:xfrm>
            <a:off x="5286380" y="4071942"/>
            <a:ext cx="3181575" cy="1690692"/>
          </a:xfrm>
          <a:prstGeom prst="rect">
            <a:avLst/>
          </a:prstGeom>
          <a:noFill/>
          <a:ln w="9525">
            <a:noFill/>
            <a:miter lim="800000"/>
            <a:headEnd/>
            <a:tailEnd/>
          </a:ln>
          <a:effectLst/>
        </p:spPr>
      </p:pic>
      <p:sp>
        <p:nvSpPr>
          <p:cNvPr id="5" name="Rectangle 4"/>
          <p:cNvSpPr/>
          <p:nvPr/>
        </p:nvSpPr>
        <p:spPr>
          <a:xfrm>
            <a:off x="2400346" y="785794"/>
            <a:ext cx="3743290" cy="3108543"/>
          </a:xfrm>
          <a:prstGeom prst="rect">
            <a:avLst/>
          </a:prstGeom>
          <a:noFill/>
        </p:spPr>
        <p:txBody>
          <a:bodyPr wrap="square" lIns="91440" tIns="45720" rIns="91440" bIns="45720">
            <a:spAutoFit/>
          </a:bodyPr>
          <a:lstStyle/>
          <a:p>
            <a:pPr algn="ctr"/>
            <a:r>
              <a:rPr lang="id-ID" sz="1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1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634082"/>
          </a:xfrm>
        </p:spPr>
        <p:txBody>
          <a:bodyPr>
            <a:normAutofit fontScale="90000"/>
          </a:bodyPr>
          <a:lstStyle/>
          <a:p>
            <a:r>
              <a:rPr lang="id-ID" b="1" dirty="0" smtClean="0"/>
              <a:t>Indeksasi Jurnal di Google Scholar</a:t>
            </a:r>
            <a:endParaRPr lang="id-ID" b="1" dirty="0"/>
          </a:p>
        </p:txBody>
      </p:sp>
      <p:sp>
        <p:nvSpPr>
          <p:cNvPr id="3" name="Content Placeholder 2"/>
          <p:cNvSpPr>
            <a:spLocks noGrp="1"/>
          </p:cNvSpPr>
          <p:nvPr>
            <p:ph idx="4294967295"/>
          </p:nvPr>
        </p:nvSpPr>
        <p:spPr>
          <a:xfrm>
            <a:off x="744582" y="1386975"/>
            <a:ext cx="8190412" cy="4997152"/>
          </a:xfrm>
          <a:prstGeom prst="rect">
            <a:avLst/>
          </a:prstGeom>
        </p:spPr>
        <p:txBody>
          <a:bodyPr>
            <a:normAutofit lnSpcReduction="10000"/>
          </a:bodyPr>
          <a:lstStyle/>
          <a:p>
            <a:pPr>
              <a:spcBef>
                <a:spcPts val="0"/>
              </a:spcBef>
            </a:pPr>
            <a:r>
              <a:rPr lang="en-US" sz="2800" dirty="0" smtClean="0"/>
              <a:t>Costless</a:t>
            </a:r>
            <a:r>
              <a:rPr lang="id-ID" sz="2800" dirty="0" smtClean="0"/>
              <a:t> </a:t>
            </a:r>
            <a:r>
              <a:rPr lang="id-ID" sz="2800" dirty="0"/>
              <a:t>alias </a:t>
            </a:r>
            <a:r>
              <a:rPr lang="id-ID" sz="2800" b="1" dirty="0">
                <a:solidFill>
                  <a:srgbClr val="000099"/>
                </a:solidFill>
              </a:rPr>
              <a:t>gratis</a:t>
            </a:r>
          </a:p>
          <a:p>
            <a:pPr>
              <a:spcBef>
                <a:spcPts val="0"/>
              </a:spcBef>
            </a:pPr>
            <a:r>
              <a:rPr lang="id-ID" sz="2800" dirty="0"/>
              <a:t>Mesin Google otomatis melakukan </a:t>
            </a:r>
            <a:r>
              <a:rPr lang="id-ID" sz="2800" b="1" dirty="0">
                <a:solidFill>
                  <a:srgbClr val="000099"/>
                </a:solidFill>
              </a:rPr>
              <a:t>Crawl metadata </a:t>
            </a:r>
            <a:r>
              <a:rPr lang="id-ID" sz="2800" dirty="0"/>
              <a:t>secara kontinyu. Pengelola Jurnal tidak perlu mengupload manual</a:t>
            </a:r>
          </a:p>
          <a:p>
            <a:pPr>
              <a:spcBef>
                <a:spcPts val="0"/>
              </a:spcBef>
            </a:pPr>
            <a:r>
              <a:rPr lang="id-ID" sz="2800" dirty="0"/>
              <a:t>Dapat mendeteksi </a:t>
            </a:r>
            <a:r>
              <a:rPr lang="id-ID" sz="2800" b="1" dirty="0">
                <a:solidFill>
                  <a:srgbClr val="000099"/>
                </a:solidFill>
              </a:rPr>
              <a:t>jumlah </a:t>
            </a:r>
            <a:r>
              <a:rPr lang="id-ID" sz="2800" b="1" dirty="0" smtClean="0">
                <a:solidFill>
                  <a:srgbClr val="000099"/>
                </a:solidFill>
              </a:rPr>
              <a:t>sitasi</a:t>
            </a:r>
            <a:r>
              <a:rPr lang="en-US" sz="2800" dirty="0"/>
              <a:t> </a:t>
            </a:r>
            <a:r>
              <a:rPr lang="en-US" sz="2800" dirty="0" err="1" smtClean="0"/>
              <a:t>dan</a:t>
            </a:r>
            <a:r>
              <a:rPr lang="id-ID" sz="2800" dirty="0" smtClean="0"/>
              <a:t> </a:t>
            </a:r>
            <a:r>
              <a:rPr lang="id-ID" sz="2800" dirty="0"/>
              <a:t>melihat artikel </a:t>
            </a:r>
            <a:r>
              <a:rPr lang="id-ID" sz="2800" dirty="0" smtClean="0"/>
              <a:t>mana </a:t>
            </a:r>
            <a:r>
              <a:rPr lang="en-US" sz="2800" dirty="0" err="1" smtClean="0"/>
              <a:t>saja</a:t>
            </a:r>
            <a:r>
              <a:rPr lang="en-US" sz="2800" dirty="0" smtClean="0"/>
              <a:t> </a:t>
            </a:r>
            <a:r>
              <a:rPr lang="id-ID" sz="2800" dirty="0" smtClean="0"/>
              <a:t>yang </a:t>
            </a:r>
            <a:r>
              <a:rPr lang="id-ID" sz="2800" dirty="0"/>
              <a:t>telah </a:t>
            </a:r>
            <a:r>
              <a:rPr lang="id-ID" sz="2800" dirty="0" smtClean="0"/>
              <a:t>mensitasi</a:t>
            </a:r>
            <a:r>
              <a:rPr lang="en-US" sz="2800" dirty="0"/>
              <a:t>.</a:t>
            </a:r>
            <a:endParaRPr lang="id-ID" sz="2800" b="1" dirty="0">
              <a:solidFill>
                <a:srgbClr val="000099"/>
              </a:solidFill>
            </a:endParaRPr>
          </a:p>
          <a:p>
            <a:pPr>
              <a:spcBef>
                <a:spcPts val="0"/>
              </a:spcBef>
            </a:pPr>
            <a:r>
              <a:rPr lang="id-ID" sz="2800" dirty="0"/>
              <a:t>Alamat Google Scholar: </a:t>
            </a:r>
            <a:r>
              <a:rPr lang="id-ID" sz="2400" i="1" dirty="0">
                <a:solidFill>
                  <a:srgbClr val="000099"/>
                </a:solidFill>
              </a:rPr>
              <a:t>http://scholar.google.com</a:t>
            </a:r>
          </a:p>
          <a:p>
            <a:pPr>
              <a:spcBef>
                <a:spcPts val="0"/>
              </a:spcBef>
            </a:pPr>
            <a:r>
              <a:rPr lang="id-ID" sz="2800" dirty="0"/>
              <a:t>Alamat untuk registrasi: </a:t>
            </a:r>
            <a:r>
              <a:rPr lang="id-ID" sz="2400" i="1" dirty="0">
                <a:solidFill>
                  <a:srgbClr val="000099"/>
                </a:solidFill>
              </a:rPr>
              <a:t>http://www.google.com/support/scholar/bin/request.py</a:t>
            </a:r>
          </a:p>
          <a:p>
            <a:pPr indent="9525">
              <a:spcBef>
                <a:spcPts val="0"/>
              </a:spcBef>
              <a:buNone/>
            </a:pPr>
            <a:r>
              <a:rPr lang="id-ID" sz="2400" i="1" dirty="0">
                <a:solidFill>
                  <a:srgbClr val="000099"/>
                </a:solidFill>
              </a:rPr>
              <a:t>http://support.google.com/scholar/bin/request.py?</a:t>
            </a:r>
          </a:p>
          <a:p>
            <a:pPr>
              <a:spcBef>
                <a:spcPts val="0"/>
              </a:spcBef>
            </a:pPr>
            <a:r>
              <a:rPr lang="id-ID" sz="2800" b="1" dirty="0" smtClean="0">
                <a:solidFill>
                  <a:srgbClr val="000099"/>
                </a:solidFill>
              </a:rPr>
              <a:t>profil jurnal</a:t>
            </a:r>
            <a:r>
              <a:rPr lang="en-US" sz="2800" b="1" dirty="0" smtClean="0">
                <a:solidFill>
                  <a:srgbClr val="000099"/>
                </a:solidFill>
              </a:rPr>
              <a:t> </a:t>
            </a:r>
            <a:r>
              <a:rPr lang="en-US" sz="2800" b="1" dirty="0" err="1" smtClean="0">
                <a:solidFill>
                  <a:srgbClr val="000099"/>
                </a:solidFill>
              </a:rPr>
              <a:t>dapat</a:t>
            </a:r>
            <a:r>
              <a:rPr lang="en-US" sz="2800" b="1" dirty="0" smtClean="0">
                <a:solidFill>
                  <a:srgbClr val="000099"/>
                </a:solidFill>
              </a:rPr>
              <a:t> </a:t>
            </a:r>
            <a:r>
              <a:rPr lang="en-US" sz="2800" b="1" dirty="0" err="1" smtClean="0">
                <a:solidFill>
                  <a:srgbClr val="000099"/>
                </a:solidFill>
              </a:rPr>
              <a:t>dibuat</a:t>
            </a:r>
            <a:r>
              <a:rPr lang="id-ID" sz="2800" b="1" dirty="0" smtClean="0">
                <a:solidFill>
                  <a:srgbClr val="000099"/>
                </a:solidFill>
              </a:rPr>
              <a:t> </a:t>
            </a:r>
            <a:r>
              <a:rPr lang="en-US" sz="2800" dirty="0" err="1" smtClean="0"/>
              <a:t>pada</a:t>
            </a:r>
            <a:r>
              <a:rPr lang="id-ID" sz="2800" dirty="0" smtClean="0"/>
              <a:t> </a:t>
            </a:r>
            <a:r>
              <a:rPr lang="id-ID" sz="2800" dirty="0"/>
              <a:t>Google Scholar untuk </a:t>
            </a:r>
            <a:r>
              <a:rPr lang="id-ID" sz="2800" b="1" dirty="0">
                <a:solidFill>
                  <a:srgbClr val="000099"/>
                </a:solidFill>
              </a:rPr>
              <a:t>menganalisis sitasi jurnal </a:t>
            </a:r>
            <a:r>
              <a:rPr lang="id-ID" sz="2800" dirty="0"/>
              <a:t>(updated otomatis)</a:t>
            </a:r>
          </a:p>
          <a:p>
            <a:pPr>
              <a:spcBef>
                <a:spcPts val="0"/>
              </a:spcBef>
            </a:pPr>
            <a:endParaRPr lang="id-ID" sz="2800" dirty="0"/>
          </a:p>
        </p:txBody>
      </p:sp>
      <p:sp>
        <p:nvSpPr>
          <p:cNvPr id="6" name="Footer Placeholder 5"/>
          <p:cNvSpPr>
            <a:spLocks noGrp="1"/>
          </p:cNvSpPr>
          <p:nvPr>
            <p:ph type="ftr" sz="quarter" idx="11"/>
          </p:nvPr>
        </p:nvSpPr>
        <p:spPr/>
        <p:txBody>
          <a:bodyPr/>
          <a:lstStyle/>
          <a:p>
            <a:r>
              <a:rPr lang="en-US" smtClean="0"/>
              <a:t>Penloknas Indexing Jurnal</a:t>
            </a:r>
            <a:endParaRPr lang="en-US"/>
          </a:p>
        </p:txBody>
      </p:sp>
      <p:sp>
        <p:nvSpPr>
          <p:cNvPr id="7" name="Slide Number Placeholder 6"/>
          <p:cNvSpPr>
            <a:spLocks noGrp="1"/>
          </p:cNvSpPr>
          <p:nvPr>
            <p:ph type="sldNum" sz="quarter" idx="12"/>
          </p:nvPr>
        </p:nvSpPr>
        <p:spPr/>
        <p:txBody>
          <a:bodyPr/>
          <a:lstStyle/>
          <a:p>
            <a:fld id="{C591D3F6-858F-412D-85AA-2FA2A435D1C1}" type="slidenum">
              <a:rPr lang="en-US" smtClean="0"/>
              <a:pPr/>
              <a:t>11</a:t>
            </a:fld>
            <a:endParaRPr lang="en-US"/>
          </a:p>
        </p:txBody>
      </p:sp>
      <p:sp>
        <p:nvSpPr>
          <p:cNvPr id="9"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890667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09" y="-322008"/>
            <a:ext cx="7773338" cy="1596177"/>
          </a:xfrm>
        </p:spPr>
        <p:txBody>
          <a:bodyPr/>
          <a:lstStyle/>
          <a:p>
            <a:r>
              <a:rPr lang="en-US" dirty="0" err="1" smtClean="0"/>
              <a:t>Indeksasi</a:t>
            </a:r>
            <a:r>
              <a:rPr lang="en-US" dirty="0" smtClean="0"/>
              <a:t> via Google Scholar</a:t>
            </a:r>
            <a:endParaRPr lang="en-US" dirty="0"/>
          </a:p>
        </p:txBody>
      </p:sp>
      <p:pic>
        <p:nvPicPr>
          <p:cNvPr id="4" name="Picture 3"/>
          <p:cNvPicPr>
            <a:picLocks noChangeAspect="1"/>
          </p:cNvPicPr>
          <p:nvPr/>
        </p:nvPicPr>
        <p:blipFill>
          <a:blip r:embed="rId2"/>
          <a:stretch>
            <a:fillRect/>
          </a:stretch>
        </p:blipFill>
        <p:spPr>
          <a:xfrm>
            <a:off x="117566" y="1097127"/>
            <a:ext cx="5123906" cy="4269921"/>
          </a:xfrm>
          <a:prstGeom prst="rect">
            <a:avLst/>
          </a:prstGeom>
        </p:spPr>
      </p:pic>
      <p:pic>
        <p:nvPicPr>
          <p:cNvPr id="5" name="Picture 4"/>
          <p:cNvPicPr>
            <a:picLocks noChangeAspect="1"/>
          </p:cNvPicPr>
          <p:nvPr/>
        </p:nvPicPr>
        <p:blipFill>
          <a:blip r:embed="rId3"/>
          <a:stretch>
            <a:fillRect/>
          </a:stretch>
        </p:blipFill>
        <p:spPr>
          <a:xfrm>
            <a:off x="4152885" y="2700399"/>
            <a:ext cx="4902940" cy="4085783"/>
          </a:xfrm>
          <a:prstGeom prst="rect">
            <a:avLst/>
          </a:prstGeom>
        </p:spPr>
      </p:pic>
      <p:sp>
        <p:nvSpPr>
          <p:cNvPr id="6" name="Line Callout 1 5"/>
          <p:cNvSpPr/>
          <p:nvPr/>
        </p:nvSpPr>
        <p:spPr>
          <a:xfrm>
            <a:off x="5613763" y="1854926"/>
            <a:ext cx="2188455" cy="612648"/>
          </a:xfrm>
          <a:prstGeom prst="borderCallout1">
            <a:avLst>
              <a:gd name="adj1" fmla="val 61394"/>
              <a:gd name="adj2" fmla="val -62"/>
              <a:gd name="adj3" fmla="val 59195"/>
              <a:gd name="adj4" fmla="val -143926"/>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Melihat</a:t>
            </a:r>
            <a:r>
              <a:rPr lang="en-US" dirty="0" smtClean="0">
                <a:solidFill>
                  <a:prstClr val="white"/>
                </a:solidFill>
              </a:rPr>
              <a:t> </a:t>
            </a:r>
            <a:r>
              <a:rPr lang="en-US" dirty="0" err="1" smtClean="0">
                <a:solidFill>
                  <a:prstClr val="white"/>
                </a:solidFill>
              </a:rPr>
              <a:t>profil</a:t>
            </a:r>
            <a:r>
              <a:rPr lang="en-US" dirty="0" smtClean="0">
                <a:solidFill>
                  <a:prstClr val="white"/>
                </a:solidFill>
              </a:rPr>
              <a:t> “</a:t>
            </a:r>
            <a:r>
              <a:rPr lang="en-US" dirty="0" err="1" smtClean="0">
                <a:solidFill>
                  <a:prstClr val="white"/>
                </a:solidFill>
              </a:rPr>
              <a:t>myCitations</a:t>
            </a:r>
            <a:r>
              <a:rPr lang="en-US" dirty="0" smtClean="0">
                <a:solidFill>
                  <a:prstClr val="white"/>
                </a:solidFill>
              </a:rPr>
              <a:t>” (</a:t>
            </a:r>
            <a:r>
              <a:rPr lang="en-US" dirty="0" err="1" smtClean="0">
                <a:solidFill>
                  <a:prstClr val="white"/>
                </a:solidFill>
              </a:rPr>
              <a:t>menambah</a:t>
            </a:r>
            <a:r>
              <a:rPr lang="en-US" dirty="0" smtClean="0">
                <a:solidFill>
                  <a:prstClr val="white"/>
                </a:solidFill>
              </a:rPr>
              <a:t> &amp; </a:t>
            </a:r>
            <a:r>
              <a:rPr lang="en-US" dirty="0" err="1" smtClean="0">
                <a:solidFill>
                  <a:prstClr val="white"/>
                </a:solidFill>
              </a:rPr>
              <a:t>kurangi</a:t>
            </a:r>
            <a:r>
              <a:rPr lang="en-US" dirty="0" smtClean="0">
                <a:solidFill>
                  <a:prstClr val="white"/>
                </a:solidFill>
              </a:rPr>
              <a:t> </a:t>
            </a:r>
            <a:r>
              <a:rPr lang="en-US" dirty="0" err="1" smtClean="0">
                <a:solidFill>
                  <a:prstClr val="white"/>
                </a:solidFill>
              </a:rPr>
              <a:t>artikel</a:t>
            </a:r>
            <a:r>
              <a:rPr lang="en-US" dirty="0" smtClean="0">
                <a:solidFill>
                  <a:prstClr val="white"/>
                </a:solidFill>
              </a:rPr>
              <a:t>)</a:t>
            </a:r>
            <a:endParaRPr lang="en-US" dirty="0">
              <a:solidFill>
                <a:prstClr val="white"/>
              </a:solidFill>
            </a:endParaRPr>
          </a:p>
        </p:txBody>
      </p:sp>
      <p:sp>
        <p:nvSpPr>
          <p:cNvPr id="7" name="Line Callout 1 6"/>
          <p:cNvSpPr/>
          <p:nvPr/>
        </p:nvSpPr>
        <p:spPr>
          <a:xfrm>
            <a:off x="5613763" y="1052367"/>
            <a:ext cx="2076995" cy="454627"/>
          </a:xfrm>
          <a:prstGeom prst="borderCallout1">
            <a:avLst>
              <a:gd name="adj1" fmla="val 61394"/>
              <a:gd name="adj2" fmla="val -62"/>
              <a:gd name="adj3" fmla="val 113066"/>
              <a:gd name="adj4" fmla="val -228813"/>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http://scholar.google.com/</a:t>
            </a:r>
          </a:p>
        </p:txBody>
      </p:sp>
      <p:sp>
        <p:nvSpPr>
          <p:cNvPr id="9" name="Line Callout 1 8"/>
          <p:cNvSpPr/>
          <p:nvPr/>
        </p:nvSpPr>
        <p:spPr>
          <a:xfrm>
            <a:off x="0" y="5463967"/>
            <a:ext cx="3701474" cy="433251"/>
          </a:xfrm>
          <a:prstGeom prst="borderCallout1">
            <a:avLst>
              <a:gd name="adj1" fmla="val -532445"/>
              <a:gd name="adj2" fmla="val 152335"/>
              <a:gd name="adj3" fmla="val 51376"/>
              <a:gd name="adj4" fmla="val 10035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https://</a:t>
            </a:r>
            <a:r>
              <a:rPr lang="en-US" dirty="0" smtClean="0">
                <a:solidFill>
                  <a:prstClr val="white"/>
                </a:solidFill>
              </a:rPr>
              <a:t>support.google.com/scholar/bin/request.py</a:t>
            </a:r>
            <a:endParaRPr lang="en-US" dirty="0">
              <a:solidFill>
                <a:prstClr val="white"/>
              </a:solidFill>
            </a:endParaRPr>
          </a:p>
        </p:txBody>
      </p:sp>
      <p:sp>
        <p:nvSpPr>
          <p:cNvPr id="10" name="Line Callout 1 9"/>
          <p:cNvSpPr/>
          <p:nvPr/>
        </p:nvSpPr>
        <p:spPr>
          <a:xfrm>
            <a:off x="526775" y="6093445"/>
            <a:ext cx="3174699" cy="433251"/>
          </a:xfrm>
          <a:prstGeom prst="borderCallout1">
            <a:avLst>
              <a:gd name="adj1" fmla="val 24252"/>
              <a:gd name="adj2" fmla="val 152376"/>
              <a:gd name="adj3" fmla="val 48317"/>
              <a:gd name="adj4" fmla="val 99815"/>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n w="12700">
                  <a:solidFill>
                    <a:schemeClr val="tx1"/>
                  </a:solidFill>
                </a:ln>
                <a:solidFill>
                  <a:schemeClr val="tx1"/>
                </a:solidFill>
              </a:rPr>
              <a:t>2. </a:t>
            </a:r>
            <a:r>
              <a:rPr lang="en-US" sz="2000" dirty="0" err="1" smtClean="0">
                <a:ln w="12700">
                  <a:solidFill>
                    <a:schemeClr val="tx1"/>
                  </a:solidFill>
                </a:ln>
                <a:solidFill>
                  <a:schemeClr val="tx1"/>
                </a:solidFill>
              </a:rPr>
              <a:t>Pilih</a:t>
            </a:r>
            <a:r>
              <a:rPr lang="en-US" sz="2000" dirty="0" smtClean="0">
                <a:ln w="12700">
                  <a:solidFill>
                    <a:schemeClr val="tx1"/>
                  </a:solidFill>
                </a:ln>
                <a:solidFill>
                  <a:schemeClr val="tx1"/>
                </a:solidFill>
              </a:rPr>
              <a:t> </a:t>
            </a:r>
            <a:r>
              <a:rPr lang="en-US" sz="2000" dirty="0" err="1" smtClean="0">
                <a:ln w="12700">
                  <a:solidFill>
                    <a:schemeClr val="tx1"/>
                  </a:solidFill>
                </a:ln>
                <a:solidFill>
                  <a:schemeClr val="tx1"/>
                </a:solidFill>
              </a:rPr>
              <a:t>jenis</a:t>
            </a:r>
            <a:r>
              <a:rPr lang="en-US" sz="2000" dirty="0" smtClean="0">
                <a:ln w="12700">
                  <a:solidFill>
                    <a:schemeClr val="tx1"/>
                  </a:solidFill>
                </a:ln>
                <a:solidFill>
                  <a:schemeClr val="tx1"/>
                </a:solidFill>
              </a:rPr>
              <a:t> portal website </a:t>
            </a:r>
            <a:r>
              <a:rPr lang="en-US" sz="2000" dirty="0" err="1" smtClean="0">
                <a:ln w="12700">
                  <a:solidFill>
                    <a:schemeClr val="tx1"/>
                  </a:solidFill>
                </a:ln>
                <a:solidFill>
                  <a:schemeClr val="tx1"/>
                </a:solidFill>
              </a:rPr>
              <a:t>jurnal</a:t>
            </a:r>
            <a:r>
              <a:rPr lang="en-US" sz="2000" dirty="0" smtClean="0">
                <a:ln w="12700">
                  <a:solidFill>
                    <a:schemeClr val="tx1"/>
                  </a:solidFill>
                </a:ln>
                <a:solidFill>
                  <a:schemeClr val="tx1"/>
                </a:solidFill>
              </a:rPr>
              <a:t> </a:t>
            </a:r>
            <a:r>
              <a:rPr lang="en-US" sz="2000" dirty="0" err="1" smtClean="0">
                <a:ln w="12700">
                  <a:solidFill>
                    <a:schemeClr val="tx1"/>
                  </a:solidFill>
                </a:ln>
                <a:solidFill>
                  <a:schemeClr val="tx1"/>
                </a:solidFill>
              </a:rPr>
              <a:t>kita</a:t>
            </a:r>
            <a:endParaRPr lang="en-US" sz="2000" dirty="0">
              <a:ln w="12700">
                <a:solidFill>
                  <a:schemeClr val="tx1"/>
                </a:solidFill>
              </a:ln>
              <a:solidFill>
                <a:schemeClr val="tx1"/>
              </a:solidFill>
            </a:endParaRPr>
          </a:p>
        </p:txBody>
      </p:sp>
      <p:sp>
        <p:nvSpPr>
          <p:cNvPr id="8" name="Right Brace 7"/>
          <p:cNvSpPr/>
          <p:nvPr/>
        </p:nvSpPr>
        <p:spPr>
          <a:xfrm>
            <a:off x="5921062" y="3039414"/>
            <a:ext cx="1313645" cy="3387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 name="Right Brace 10"/>
          <p:cNvSpPr/>
          <p:nvPr/>
        </p:nvSpPr>
        <p:spPr>
          <a:xfrm>
            <a:off x="7688417" y="922612"/>
            <a:ext cx="508071" cy="16613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 name="TextBox 11"/>
          <p:cNvSpPr txBox="1"/>
          <p:nvPr/>
        </p:nvSpPr>
        <p:spPr>
          <a:xfrm>
            <a:off x="7981182" y="1390581"/>
            <a:ext cx="1672317" cy="707886"/>
          </a:xfrm>
          <a:prstGeom prst="rect">
            <a:avLst/>
          </a:prstGeom>
          <a:noFill/>
        </p:spPr>
        <p:txBody>
          <a:bodyPr wrap="none" rtlCol="0">
            <a:spAutoFit/>
          </a:bodyPr>
          <a:lstStyle/>
          <a:p>
            <a:r>
              <a:rPr lang="en-US" sz="2000" dirty="0" err="1" smtClean="0">
                <a:solidFill>
                  <a:srgbClr val="C00000"/>
                </a:solidFill>
              </a:rPr>
              <a:t>Untuk</a:t>
            </a:r>
            <a:r>
              <a:rPr lang="en-US" sz="2000" dirty="0" smtClean="0">
                <a:solidFill>
                  <a:srgbClr val="C00000"/>
                </a:solidFill>
              </a:rPr>
              <a:t> </a:t>
            </a:r>
            <a:r>
              <a:rPr lang="en-US" sz="2000" dirty="0" err="1" smtClean="0">
                <a:solidFill>
                  <a:srgbClr val="C00000"/>
                </a:solidFill>
              </a:rPr>
              <a:t>melihat</a:t>
            </a:r>
            <a:endParaRPr lang="en-US" sz="2000" dirty="0">
              <a:solidFill>
                <a:srgbClr val="C00000"/>
              </a:solidFill>
            </a:endParaRPr>
          </a:p>
          <a:p>
            <a:r>
              <a:rPr lang="en-US" sz="2000" dirty="0" err="1" smtClean="0">
                <a:solidFill>
                  <a:srgbClr val="C00000"/>
                </a:solidFill>
              </a:rPr>
              <a:t>Profil</a:t>
            </a:r>
            <a:r>
              <a:rPr lang="en-US" sz="2000" dirty="0" smtClean="0">
                <a:solidFill>
                  <a:srgbClr val="C00000"/>
                </a:solidFill>
              </a:rPr>
              <a:t> </a:t>
            </a:r>
            <a:r>
              <a:rPr lang="en-US" sz="2000" dirty="0" err="1" smtClean="0">
                <a:solidFill>
                  <a:srgbClr val="C00000"/>
                </a:solidFill>
              </a:rPr>
              <a:t>Jurnal</a:t>
            </a:r>
            <a:endParaRPr lang="en-US" sz="2000" dirty="0">
              <a:solidFill>
                <a:srgbClr val="C00000"/>
              </a:solidFill>
            </a:endParaRPr>
          </a:p>
        </p:txBody>
      </p:sp>
      <p:sp>
        <p:nvSpPr>
          <p:cNvPr id="13" name="TextBox 12"/>
          <p:cNvSpPr txBox="1"/>
          <p:nvPr/>
        </p:nvSpPr>
        <p:spPr>
          <a:xfrm>
            <a:off x="7234707" y="4247545"/>
            <a:ext cx="2173480" cy="707886"/>
          </a:xfrm>
          <a:prstGeom prst="rect">
            <a:avLst/>
          </a:prstGeom>
          <a:noFill/>
        </p:spPr>
        <p:txBody>
          <a:bodyPr wrap="none" rtlCol="0">
            <a:spAutoFit/>
          </a:bodyPr>
          <a:lstStyle/>
          <a:p>
            <a:r>
              <a:rPr lang="en-US" sz="2000" b="1" dirty="0" err="1" smtClean="0">
                <a:solidFill>
                  <a:srgbClr val="C00000"/>
                </a:solidFill>
              </a:rPr>
              <a:t>Langkah</a:t>
            </a:r>
            <a:r>
              <a:rPr lang="en-US" sz="2000" b="1" dirty="0" smtClean="0">
                <a:solidFill>
                  <a:srgbClr val="C00000"/>
                </a:solidFill>
              </a:rPr>
              <a:t> </a:t>
            </a:r>
            <a:r>
              <a:rPr lang="en-US" sz="2000" b="1" dirty="0" err="1" smtClean="0">
                <a:solidFill>
                  <a:srgbClr val="C00000"/>
                </a:solidFill>
              </a:rPr>
              <a:t>awal</a:t>
            </a:r>
            <a:r>
              <a:rPr lang="en-US" sz="2000" b="1" dirty="0" smtClean="0">
                <a:solidFill>
                  <a:srgbClr val="C00000"/>
                </a:solidFill>
              </a:rPr>
              <a:t> </a:t>
            </a:r>
          </a:p>
          <a:p>
            <a:r>
              <a:rPr lang="en-US" sz="2000" b="1" dirty="0" err="1" smtClean="0">
                <a:solidFill>
                  <a:srgbClr val="C00000"/>
                </a:solidFill>
              </a:rPr>
              <a:t>mengindeks</a:t>
            </a:r>
            <a:r>
              <a:rPr lang="en-US" sz="2000" b="1" dirty="0" smtClean="0">
                <a:solidFill>
                  <a:srgbClr val="C00000"/>
                </a:solidFill>
              </a:rPr>
              <a:t> </a:t>
            </a:r>
            <a:r>
              <a:rPr lang="en-US" sz="2000" b="1" dirty="0" err="1" smtClean="0">
                <a:solidFill>
                  <a:srgbClr val="C00000"/>
                </a:solidFill>
              </a:rPr>
              <a:t>Jurnal</a:t>
            </a:r>
            <a:endParaRPr lang="en-US" sz="2000" b="1" dirty="0">
              <a:solidFill>
                <a:srgbClr val="C00000"/>
              </a:solidFill>
            </a:endParaRPr>
          </a:p>
        </p:txBody>
      </p:sp>
      <p:sp>
        <p:nvSpPr>
          <p:cNvPr id="14" name="Footer Placeholder 13"/>
          <p:cNvSpPr>
            <a:spLocks noGrp="1"/>
          </p:cNvSpPr>
          <p:nvPr>
            <p:ph type="ftr" sz="quarter" idx="11"/>
          </p:nvPr>
        </p:nvSpPr>
        <p:spPr/>
        <p:txBody>
          <a:bodyPr/>
          <a:lstStyle/>
          <a:p>
            <a:r>
              <a:rPr lang="en-US" smtClean="0"/>
              <a:t>Penloknas Indexing Jurnal</a:t>
            </a:r>
            <a:endParaRPr lang="en-US"/>
          </a:p>
        </p:txBody>
      </p:sp>
      <p:sp>
        <p:nvSpPr>
          <p:cNvPr id="15" name="Slide Number Placeholder 14"/>
          <p:cNvSpPr>
            <a:spLocks noGrp="1"/>
          </p:cNvSpPr>
          <p:nvPr>
            <p:ph type="sldNum" sz="quarter" idx="12"/>
          </p:nvPr>
        </p:nvSpPr>
        <p:spPr/>
        <p:txBody>
          <a:bodyPr/>
          <a:lstStyle/>
          <a:p>
            <a:fld id="{C591D3F6-858F-412D-85AA-2FA2A435D1C1}" type="slidenum">
              <a:rPr lang="en-US" smtClean="0"/>
              <a:pPr/>
              <a:t>12</a:t>
            </a:fld>
            <a:endParaRPr lang="en-US"/>
          </a:p>
        </p:txBody>
      </p:sp>
      <p:sp>
        <p:nvSpPr>
          <p:cNvPr id="16" name="Down Arrow Callout 15"/>
          <p:cNvSpPr/>
          <p:nvPr/>
        </p:nvSpPr>
        <p:spPr>
          <a:xfrm>
            <a:off x="526774" y="4247546"/>
            <a:ext cx="1361813" cy="1216421"/>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1. </a:t>
            </a:r>
            <a:r>
              <a:rPr lang="en-US" b="1" dirty="0" err="1" smtClean="0"/>
              <a:t>Membuat</a:t>
            </a:r>
            <a:r>
              <a:rPr lang="en-US" b="1" dirty="0" smtClean="0"/>
              <a:t> </a:t>
            </a:r>
            <a:r>
              <a:rPr lang="en-US" b="1" dirty="0" err="1" smtClean="0"/>
              <a:t>Profil</a:t>
            </a:r>
            <a:r>
              <a:rPr lang="en-US" b="1" dirty="0" smtClean="0"/>
              <a:t> di Scholar</a:t>
            </a:r>
            <a:endParaRPr lang="en-US" b="1" dirty="0"/>
          </a:p>
        </p:txBody>
      </p:sp>
      <p:sp>
        <p:nvSpPr>
          <p:cNvPr id="17" name="Date Placeholder 3"/>
          <p:cNvSpPr>
            <a:spLocks noGrp="1"/>
          </p:cNvSpPr>
          <p:nvPr>
            <p:ph type="dt" sz="half" idx="10"/>
          </p:nvPr>
        </p:nvSpPr>
        <p:spPr>
          <a:xfrm>
            <a:off x="323528" y="6432861"/>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3313859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71" y="204386"/>
            <a:ext cx="8687269" cy="693448"/>
          </a:xfrm>
        </p:spPr>
        <p:txBody>
          <a:bodyPr>
            <a:normAutofit fontScale="90000"/>
          </a:bodyPr>
          <a:lstStyle/>
          <a:p>
            <a:r>
              <a:rPr lang="en-US" dirty="0" err="1" smtClean="0"/>
              <a:t>Pencantuman</a:t>
            </a:r>
            <a:r>
              <a:rPr lang="en-US" dirty="0" smtClean="0"/>
              <a:t> </a:t>
            </a:r>
            <a:r>
              <a:rPr lang="en-US" dirty="0" err="1" smtClean="0"/>
              <a:t>Artikel</a:t>
            </a:r>
            <a:r>
              <a:rPr lang="en-US" dirty="0" smtClean="0"/>
              <a:t> di WEB via </a:t>
            </a:r>
            <a:r>
              <a:rPr lang="en-US" dirty="0" err="1" smtClean="0"/>
              <a:t>Indeksasi</a:t>
            </a:r>
            <a:r>
              <a:rPr lang="en-US" dirty="0" smtClean="0"/>
              <a:t> </a:t>
            </a:r>
            <a:r>
              <a:rPr lang="en-US" dirty="0" err="1" smtClean="0"/>
              <a:t>google</a:t>
            </a:r>
            <a:r>
              <a:rPr lang="en-US" dirty="0" smtClean="0"/>
              <a:t> scholar</a:t>
            </a:r>
            <a:endParaRPr lang="en-US" dirty="0"/>
          </a:p>
        </p:txBody>
      </p:sp>
      <p:pic>
        <p:nvPicPr>
          <p:cNvPr id="4" name="Picture 3"/>
          <p:cNvPicPr>
            <a:picLocks noChangeAspect="1"/>
          </p:cNvPicPr>
          <p:nvPr/>
        </p:nvPicPr>
        <p:blipFill>
          <a:blip r:embed="rId2"/>
          <a:stretch>
            <a:fillRect/>
          </a:stretch>
        </p:blipFill>
        <p:spPr>
          <a:xfrm>
            <a:off x="1187624" y="1142086"/>
            <a:ext cx="6878204" cy="5731836"/>
          </a:xfrm>
          <a:prstGeom prst="rect">
            <a:avLst/>
          </a:prstGeom>
        </p:spPr>
      </p:pic>
      <p:sp>
        <p:nvSpPr>
          <p:cNvPr id="5" name="TextBox 4"/>
          <p:cNvSpPr txBox="1"/>
          <p:nvPr/>
        </p:nvSpPr>
        <p:spPr>
          <a:xfrm>
            <a:off x="4697070" y="4375276"/>
            <a:ext cx="4247060" cy="461665"/>
          </a:xfrm>
          <a:prstGeom prst="rect">
            <a:avLst/>
          </a:prstGeom>
          <a:noFill/>
        </p:spPr>
        <p:txBody>
          <a:bodyPr wrap="none" rtlCol="0">
            <a:spAutoFit/>
          </a:bodyPr>
          <a:lstStyle/>
          <a:p>
            <a:r>
              <a:rPr lang="en-US" sz="2400" dirty="0" err="1" smtClean="0">
                <a:solidFill>
                  <a:srgbClr val="C00000"/>
                </a:solidFill>
              </a:rPr>
              <a:t>Masukkan</a:t>
            </a:r>
            <a:r>
              <a:rPr lang="en-US" sz="2400" dirty="0" smtClean="0">
                <a:solidFill>
                  <a:srgbClr val="C00000"/>
                </a:solidFill>
              </a:rPr>
              <a:t> </a:t>
            </a:r>
            <a:r>
              <a:rPr lang="en-US" sz="2400" dirty="0" err="1" smtClean="0">
                <a:solidFill>
                  <a:srgbClr val="C00000"/>
                </a:solidFill>
              </a:rPr>
              <a:t>alamat</a:t>
            </a:r>
            <a:r>
              <a:rPr lang="en-US" sz="2400" dirty="0" smtClean="0">
                <a:solidFill>
                  <a:srgbClr val="C00000"/>
                </a:solidFill>
              </a:rPr>
              <a:t> website </a:t>
            </a:r>
            <a:r>
              <a:rPr lang="en-US" sz="2400" dirty="0" err="1" smtClean="0">
                <a:solidFill>
                  <a:srgbClr val="C00000"/>
                </a:solidFill>
              </a:rPr>
              <a:t>Jurnal</a:t>
            </a:r>
            <a:endParaRPr lang="en-US" sz="2400" dirty="0">
              <a:solidFill>
                <a:srgbClr val="C00000"/>
              </a:solidFill>
            </a:endParaRPr>
          </a:p>
        </p:txBody>
      </p:sp>
      <p:cxnSp>
        <p:nvCxnSpPr>
          <p:cNvPr id="6" name="Straight Arrow Connector 5"/>
          <p:cNvCxnSpPr>
            <a:stCxn id="5" idx="1"/>
          </p:cNvCxnSpPr>
          <p:nvPr/>
        </p:nvCxnSpPr>
        <p:spPr>
          <a:xfrm rot="10800000">
            <a:off x="3467638" y="4606109"/>
            <a:ext cx="1229433" cy="15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Penloknas Indexing Jurnal</a:t>
            </a:r>
            <a:endParaRPr lang="en-US"/>
          </a:p>
        </p:txBody>
      </p:sp>
      <p:sp>
        <p:nvSpPr>
          <p:cNvPr id="8" name="Slide Number Placeholder 7"/>
          <p:cNvSpPr>
            <a:spLocks noGrp="1"/>
          </p:cNvSpPr>
          <p:nvPr>
            <p:ph type="sldNum" sz="quarter" idx="12"/>
          </p:nvPr>
        </p:nvSpPr>
        <p:spPr/>
        <p:txBody>
          <a:bodyPr/>
          <a:lstStyle/>
          <a:p>
            <a:fld id="{C591D3F6-858F-412D-85AA-2FA2A435D1C1}" type="slidenum">
              <a:rPr lang="en-US" smtClean="0"/>
              <a:pPr/>
              <a:t>13</a:t>
            </a:fld>
            <a:endParaRPr lang="en-US"/>
          </a:p>
        </p:txBody>
      </p:sp>
      <p:sp>
        <p:nvSpPr>
          <p:cNvPr id="9"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3790804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t="25323"/>
          <a:stretch/>
        </p:blipFill>
        <p:spPr>
          <a:xfrm>
            <a:off x="382089" y="1738029"/>
            <a:ext cx="8232865" cy="5123361"/>
          </a:xfrm>
          <a:prstGeom prst="rect">
            <a:avLst/>
          </a:prstGeom>
        </p:spPr>
      </p:pic>
      <p:pic>
        <p:nvPicPr>
          <p:cNvPr id="5" name="Picture 4"/>
          <p:cNvPicPr>
            <a:picLocks noChangeAspect="1"/>
          </p:cNvPicPr>
          <p:nvPr/>
        </p:nvPicPr>
        <p:blipFill rotWithShape="1">
          <a:blip r:embed="rId3"/>
          <a:srcRect b="75428"/>
          <a:stretch/>
        </p:blipFill>
        <p:spPr>
          <a:xfrm>
            <a:off x="382089" y="52251"/>
            <a:ext cx="8232865" cy="1685777"/>
          </a:xfrm>
          <a:prstGeom prst="rect">
            <a:avLst/>
          </a:prstGeom>
        </p:spPr>
      </p:pic>
      <p:sp>
        <p:nvSpPr>
          <p:cNvPr id="6" name="Footer Placeholder 5"/>
          <p:cNvSpPr>
            <a:spLocks noGrp="1"/>
          </p:cNvSpPr>
          <p:nvPr>
            <p:ph type="ftr" sz="quarter" idx="11"/>
          </p:nvPr>
        </p:nvSpPr>
        <p:spPr/>
        <p:txBody>
          <a:bodyPr/>
          <a:lstStyle/>
          <a:p>
            <a:r>
              <a:rPr lang="en-US" smtClean="0"/>
              <a:t>Penloknas Indexing Jurnal</a:t>
            </a:r>
            <a:endParaRPr lang="en-US"/>
          </a:p>
        </p:txBody>
      </p:sp>
      <p:sp>
        <p:nvSpPr>
          <p:cNvPr id="7" name="Slide Number Placeholder 6"/>
          <p:cNvSpPr>
            <a:spLocks noGrp="1"/>
          </p:cNvSpPr>
          <p:nvPr>
            <p:ph type="sldNum" sz="quarter" idx="12"/>
          </p:nvPr>
        </p:nvSpPr>
        <p:spPr/>
        <p:txBody>
          <a:bodyPr/>
          <a:lstStyle/>
          <a:p>
            <a:fld id="{C591D3F6-858F-412D-85AA-2FA2A435D1C1}" type="slidenum">
              <a:rPr lang="en-US" smtClean="0"/>
              <a:pPr/>
              <a:t>14</a:t>
            </a:fld>
            <a:endParaRPr lang="en-US"/>
          </a:p>
        </p:txBody>
      </p:sp>
      <p:sp>
        <p:nvSpPr>
          <p:cNvPr id="8" name="Date Placeholder 3"/>
          <p:cNvSpPr>
            <a:spLocks noGrp="1"/>
          </p:cNvSpPr>
          <p:nvPr>
            <p:ph type="dt" sz="half" idx="10"/>
          </p:nvPr>
        </p:nvSpPr>
        <p:spPr>
          <a:xfrm>
            <a:off x="410106" y="6165304"/>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73358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endParaRPr lang="en-US"/>
          </a:p>
        </p:txBody>
      </p:sp>
      <p:pic>
        <p:nvPicPr>
          <p:cNvPr id="4" name="Picture 3"/>
          <p:cNvPicPr>
            <a:picLocks noChangeAspect="1"/>
          </p:cNvPicPr>
          <p:nvPr/>
        </p:nvPicPr>
        <p:blipFill>
          <a:blip r:embed="rId2"/>
          <a:stretch>
            <a:fillRect/>
          </a:stretch>
        </p:blipFill>
        <p:spPr>
          <a:xfrm>
            <a:off x="332634" y="0"/>
            <a:ext cx="8229600" cy="6858000"/>
          </a:xfrm>
          <a:prstGeom prst="rect">
            <a:avLst/>
          </a:prstGeom>
        </p:spPr>
      </p:pic>
      <p:sp>
        <p:nvSpPr>
          <p:cNvPr id="6" name="Footer Placeholder 5"/>
          <p:cNvSpPr>
            <a:spLocks noGrp="1"/>
          </p:cNvSpPr>
          <p:nvPr>
            <p:ph type="ftr" sz="quarter" idx="11"/>
          </p:nvPr>
        </p:nvSpPr>
        <p:spPr/>
        <p:txBody>
          <a:bodyPr/>
          <a:lstStyle/>
          <a:p>
            <a:r>
              <a:rPr lang="en-US" smtClean="0"/>
              <a:t>Penloknas Indexing Jurnal</a:t>
            </a:r>
            <a:endParaRPr lang="en-US"/>
          </a:p>
        </p:txBody>
      </p:sp>
      <p:sp>
        <p:nvSpPr>
          <p:cNvPr id="7" name="Slide Number Placeholder 6"/>
          <p:cNvSpPr>
            <a:spLocks noGrp="1"/>
          </p:cNvSpPr>
          <p:nvPr>
            <p:ph type="sldNum" sz="quarter" idx="12"/>
          </p:nvPr>
        </p:nvSpPr>
        <p:spPr/>
        <p:txBody>
          <a:bodyPr/>
          <a:lstStyle/>
          <a:p>
            <a:fld id="{C591D3F6-858F-412D-85AA-2FA2A435D1C1}" type="slidenum">
              <a:rPr lang="en-US" smtClean="0"/>
              <a:pPr/>
              <a:t>15</a:t>
            </a:fld>
            <a:endParaRPr lang="en-US"/>
          </a:p>
        </p:txBody>
      </p:sp>
      <p:sp>
        <p:nvSpPr>
          <p:cNvPr id="10" name="Date Placeholder 3"/>
          <p:cNvSpPr>
            <a:spLocks noGrp="1"/>
          </p:cNvSpPr>
          <p:nvPr>
            <p:ph type="dt" sz="half" idx="10"/>
          </p:nvPr>
        </p:nvSpPr>
        <p:spPr>
          <a:xfrm>
            <a:off x="410106" y="6165304"/>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838286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15216" y="0"/>
            <a:ext cx="8229600" cy="6858000"/>
          </a:xfrm>
          <a:prstGeom prst="rect">
            <a:avLst/>
          </a:prstGeom>
        </p:spPr>
      </p:pic>
      <p:sp>
        <p:nvSpPr>
          <p:cNvPr id="5" name="Footer Placeholder 4"/>
          <p:cNvSpPr>
            <a:spLocks noGrp="1"/>
          </p:cNvSpPr>
          <p:nvPr>
            <p:ph type="ftr" sz="quarter" idx="11"/>
          </p:nvPr>
        </p:nvSpPr>
        <p:spPr/>
        <p:txBody>
          <a:bodyPr/>
          <a:lstStyle/>
          <a:p>
            <a:r>
              <a:rPr lang="en-US" smtClean="0"/>
              <a:t>Penloknas Indexing Jurnal</a:t>
            </a:r>
            <a:endParaRPr lang="en-US"/>
          </a:p>
        </p:txBody>
      </p:sp>
      <p:sp>
        <p:nvSpPr>
          <p:cNvPr id="6" name="Slide Number Placeholder 5"/>
          <p:cNvSpPr>
            <a:spLocks noGrp="1"/>
          </p:cNvSpPr>
          <p:nvPr>
            <p:ph type="sldNum" sz="quarter" idx="12"/>
          </p:nvPr>
        </p:nvSpPr>
        <p:spPr/>
        <p:txBody>
          <a:bodyPr/>
          <a:lstStyle/>
          <a:p>
            <a:fld id="{C591D3F6-858F-412D-85AA-2FA2A435D1C1}" type="slidenum">
              <a:rPr lang="en-US" smtClean="0"/>
              <a:pPr/>
              <a:t>16</a:t>
            </a:fld>
            <a:endParaRPr lang="en-US"/>
          </a:p>
        </p:txBody>
      </p:sp>
      <p:sp>
        <p:nvSpPr>
          <p:cNvPr id="8" name="Date Placeholder 3"/>
          <p:cNvSpPr>
            <a:spLocks noGrp="1"/>
          </p:cNvSpPr>
          <p:nvPr>
            <p:ph type="dt" sz="half" idx="10"/>
          </p:nvPr>
        </p:nvSpPr>
        <p:spPr>
          <a:xfrm>
            <a:off x="410106" y="6165304"/>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621695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49" y="0"/>
            <a:ext cx="7773338" cy="1014340"/>
          </a:xfrm>
        </p:spPr>
        <p:txBody>
          <a:bodyPr>
            <a:normAutofit fontScale="90000"/>
          </a:bodyPr>
          <a:lstStyle/>
          <a:p>
            <a:r>
              <a:rPr lang="en-US" dirty="0" smtClean="0"/>
              <a:t>Finishing </a:t>
            </a:r>
            <a:r>
              <a:rPr lang="en-US" dirty="0" err="1" smtClean="0"/>
              <a:t>penyertaan</a:t>
            </a:r>
            <a:r>
              <a:rPr lang="en-US" dirty="0" smtClean="0"/>
              <a:t> </a:t>
            </a:r>
            <a:r>
              <a:rPr lang="en-US" dirty="0" err="1" smtClean="0"/>
              <a:t>artikel</a:t>
            </a:r>
            <a:r>
              <a:rPr lang="en-US" dirty="0" smtClean="0"/>
              <a:t> di web</a:t>
            </a:r>
            <a:endParaRPr lang="en-US" dirty="0"/>
          </a:p>
        </p:txBody>
      </p:sp>
      <p:pic>
        <p:nvPicPr>
          <p:cNvPr id="4" name="Picture 3"/>
          <p:cNvPicPr>
            <a:picLocks noChangeAspect="1"/>
          </p:cNvPicPr>
          <p:nvPr/>
        </p:nvPicPr>
        <p:blipFill>
          <a:blip r:embed="rId2"/>
          <a:stretch>
            <a:fillRect/>
          </a:stretch>
        </p:blipFill>
        <p:spPr>
          <a:xfrm>
            <a:off x="940525" y="795201"/>
            <a:ext cx="7459362" cy="6216135"/>
          </a:xfrm>
          <a:prstGeom prst="rect">
            <a:avLst/>
          </a:prstGeom>
        </p:spPr>
      </p:pic>
      <p:sp>
        <p:nvSpPr>
          <p:cNvPr id="5" name="Line Callout 1 4"/>
          <p:cNvSpPr/>
          <p:nvPr/>
        </p:nvSpPr>
        <p:spPr>
          <a:xfrm>
            <a:off x="254726" y="4963886"/>
            <a:ext cx="1692338" cy="796834"/>
          </a:xfrm>
          <a:prstGeom prst="borderCallout1">
            <a:avLst>
              <a:gd name="adj1" fmla="val 56455"/>
              <a:gd name="adj2" fmla="val 100528"/>
              <a:gd name="adj3" fmla="val 97746"/>
              <a:gd name="adj4" fmla="val 1454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CHECK html Source </a:t>
            </a:r>
            <a:r>
              <a:rPr lang="en-US" sz="2000" dirty="0" err="1" smtClean="0">
                <a:solidFill>
                  <a:prstClr val="white"/>
                </a:solidFill>
              </a:rPr>
              <a:t>Abstrak</a:t>
            </a:r>
            <a:r>
              <a:rPr lang="en-US" sz="2000" dirty="0" smtClean="0">
                <a:solidFill>
                  <a:prstClr val="white"/>
                </a:solidFill>
              </a:rPr>
              <a:t> </a:t>
            </a:r>
            <a:r>
              <a:rPr lang="en-US" sz="2000" dirty="0" err="1" smtClean="0">
                <a:solidFill>
                  <a:prstClr val="white"/>
                </a:solidFill>
              </a:rPr>
              <a:t>Artikel</a:t>
            </a:r>
            <a:r>
              <a:rPr lang="en-US" sz="2000" dirty="0" smtClean="0">
                <a:solidFill>
                  <a:prstClr val="white"/>
                </a:solidFill>
              </a:rPr>
              <a:t> (Firefox Browser)</a:t>
            </a:r>
            <a:endParaRPr lang="en-US" sz="2000" dirty="0">
              <a:solidFill>
                <a:prstClr val="white"/>
              </a:solidFill>
            </a:endParaRPr>
          </a:p>
        </p:txBody>
      </p:sp>
      <p:sp>
        <p:nvSpPr>
          <p:cNvPr id="6" name="Footer Placeholder 5"/>
          <p:cNvSpPr>
            <a:spLocks noGrp="1"/>
          </p:cNvSpPr>
          <p:nvPr>
            <p:ph type="ftr" sz="quarter" idx="11"/>
          </p:nvPr>
        </p:nvSpPr>
        <p:spPr/>
        <p:txBody>
          <a:bodyPr/>
          <a:lstStyle/>
          <a:p>
            <a:r>
              <a:rPr lang="en-US" smtClean="0"/>
              <a:t>Penloknas Indexing Jurnal</a:t>
            </a:r>
            <a:endParaRPr lang="en-US"/>
          </a:p>
        </p:txBody>
      </p:sp>
      <p:sp>
        <p:nvSpPr>
          <p:cNvPr id="7" name="Slide Number Placeholder 6"/>
          <p:cNvSpPr>
            <a:spLocks noGrp="1"/>
          </p:cNvSpPr>
          <p:nvPr>
            <p:ph type="sldNum" sz="quarter" idx="12"/>
          </p:nvPr>
        </p:nvSpPr>
        <p:spPr/>
        <p:txBody>
          <a:bodyPr/>
          <a:lstStyle/>
          <a:p>
            <a:fld id="{C591D3F6-858F-412D-85AA-2FA2A435D1C1}" type="slidenum">
              <a:rPr lang="en-US" smtClean="0"/>
              <a:pPr/>
              <a:t>17</a:t>
            </a:fld>
            <a:endParaRPr lang="en-US"/>
          </a:p>
        </p:txBody>
      </p:sp>
      <p:sp>
        <p:nvSpPr>
          <p:cNvPr id="9" name="Date Placeholder 3"/>
          <p:cNvSpPr>
            <a:spLocks noGrp="1"/>
          </p:cNvSpPr>
          <p:nvPr>
            <p:ph type="dt" sz="half" idx="10"/>
          </p:nvPr>
        </p:nvSpPr>
        <p:spPr>
          <a:xfrm>
            <a:off x="410106" y="6165304"/>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1310664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rotWithShape="1">
          <a:blip r:embed="rId2"/>
          <a:srcRect l="18321" t="21114" r="19536" b="5514"/>
          <a:stretch/>
        </p:blipFill>
        <p:spPr>
          <a:xfrm>
            <a:off x="387490" y="-169817"/>
            <a:ext cx="7142759" cy="7027817"/>
          </a:xfrm>
          <a:prstGeom prst="rect">
            <a:avLst/>
          </a:prstGeom>
        </p:spPr>
      </p:pic>
      <p:sp>
        <p:nvSpPr>
          <p:cNvPr id="7" name="Line Callout 1 6"/>
          <p:cNvSpPr/>
          <p:nvPr/>
        </p:nvSpPr>
        <p:spPr>
          <a:xfrm>
            <a:off x="7053943" y="1828800"/>
            <a:ext cx="1636123" cy="1071154"/>
          </a:xfrm>
          <a:prstGeom prst="borderCallout1">
            <a:avLst>
              <a:gd name="adj1" fmla="val 49238"/>
              <a:gd name="adj2" fmla="val 50"/>
              <a:gd name="adj3" fmla="val -132622"/>
              <a:gd name="adj4" fmla="val -12276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Jangan</a:t>
            </a:r>
            <a:r>
              <a:rPr lang="en-US" dirty="0" smtClean="0">
                <a:solidFill>
                  <a:prstClr val="white"/>
                </a:solidFill>
              </a:rPr>
              <a:t> </a:t>
            </a:r>
            <a:r>
              <a:rPr lang="en-US" dirty="0" err="1" smtClean="0">
                <a:solidFill>
                  <a:prstClr val="white"/>
                </a:solidFill>
              </a:rPr>
              <a:t>lupa</a:t>
            </a:r>
            <a:r>
              <a:rPr lang="en-US" dirty="0" smtClean="0">
                <a:solidFill>
                  <a:prstClr val="white"/>
                </a:solidFill>
              </a:rPr>
              <a:t> di </a:t>
            </a:r>
            <a:r>
              <a:rPr lang="en-US" dirty="0" err="1" smtClean="0">
                <a:solidFill>
                  <a:prstClr val="white"/>
                </a:solidFill>
              </a:rPr>
              <a:t>klik</a:t>
            </a:r>
            <a:r>
              <a:rPr lang="en-US" dirty="0" smtClean="0">
                <a:solidFill>
                  <a:prstClr val="white"/>
                </a:solidFill>
              </a:rPr>
              <a:t> agar </a:t>
            </a:r>
            <a:r>
              <a:rPr lang="en-US" dirty="0" err="1" smtClean="0">
                <a:solidFill>
                  <a:prstClr val="white"/>
                </a:solidFill>
              </a:rPr>
              <a:t>dapat</a:t>
            </a:r>
            <a:r>
              <a:rPr lang="en-US" dirty="0" smtClean="0">
                <a:solidFill>
                  <a:prstClr val="white"/>
                </a:solidFill>
              </a:rPr>
              <a:t> di searching </a:t>
            </a:r>
            <a:r>
              <a:rPr lang="en-US" dirty="0" err="1" smtClean="0">
                <a:solidFill>
                  <a:prstClr val="white"/>
                </a:solidFill>
              </a:rPr>
              <a:t>calon</a:t>
            </a:r>
            <a:r>
              <a:rPr lang="en-US" dirty="0" smtClean="0">
                <a:solidFill>
                  <a:prstClr val="white"/>
                </a:solidFill>
              </a:rPr>
              <a:t> </a:t>
            </a:r>
            <a:r>
              <a:rPr lang="en-US" dirty="0" err="1" smtClean="0">
                <a:solidFill>
                  <a:prstClr val="white"/>
                </a:solidFill>
              </a:rPr>
              <a:t>pensitasi</a:t>
            </a:r>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t>Penloknas Indexing Jurnal</a:t>
            </a:r>
            <a:endParaRPr lang="en-US"/>
          </a:p>
        </p:txBody>
      </p:sp>
      <p:sp>
        <p:nvSpPr>
          <p:cNvPr id="5" name="Slide Number Placeholder 4"/>
          <p:cNvSpPr>
            <a:spLocks noGrp="1"/>
          </p:cNvSpPr>
          <p:nvPr>
            <p:ph type="sldNum" sz="quarter" idx="12"/>
          </p:nvPr>
        </p:nvSpPr>
        <p:spPr/>
        <p:txBody>
          <a:bodyPr/>
          <a:lstStyle/>
          <a:p>
            <a:fld id="{C591D3F6-858F-412D-85AA-2FA2A435D1C1}" type="slidenum">
              <a:rPr lang="en-US" smtClean="0"/>
              <a:pPr/>
              <a:t>18</a:t>
            </a:fld>
            <a:endParaRPr lang="en-US"/>
          </a:p>
        </p:txBody>
      </p:sp>
      <p:sp>
        <p:nvSpPr>
          <p:cNvPr id="9" name="Date Placeholder 3"/>
          <p:cNvSpPr>
            <a:spLocks noGrp="1"/>
          </p:cNvSpPr>
          <p:nvPr>
            <p:ph type="dt" sz="half" idx="10"/>
          </p:nvPr>
        </p:nvSpPr>
        <p:spPr>
          <a:xfrm>
            <a:off x="410106" y="6165304"/>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4157488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endParaRPr lang="en-US"/>
          </a:p>
        </p:txBody>
      </p:sp>
      <p:pic>
        <p:nvPicPr>
          <p:cNvPr id="4" name="Picture 3"/>
          <p:cNvPicPr>
            <a:picLocks noChangeAspect="1"/>
          </p:cNvPicPr>
          <p:nvPr/>
        </p:nvPicPr>
        <p:blipFill>
          <a:blip r:embed="rId2"/>
          <a:stretch>
            <a:fillRect/>
          </a:stretch>
        </p:blipFill>
        <p:spPr>
          <a:xfrm>
            <a:off x="-307416" y="-183149"/>
            <a:ext cx="9758363" cy="73152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375200" y="2509200"/>
              <a:ext cx="5393880" cy="1715040"/>
            </p14:xfrm>
          </p:contentPart>
        </mc:Choice>
        <mc:Fallback xmlns="">
          <p:pic>
            <p:nvPicPr>
              <p:cNvPr id="5" name="Ink 4"/>
              <p:cNvPicPr/>
              <p:nvPr/>
            </p:nvPicPr>
            <p:blipFill>
              <a:blip r:embed="rId4"/>
              <a:stretch>
                <a:fillRect/>
              </a:stretch>
            </p:blipFill>
            <p:spPr>
              <a:xfrm>
                <a:off x="1024380" y="2499840"/>
                <a:ext cx="4059450" cy="1733760"/>
              </a:xfrm>
              <a:prstGeom prst="rect">
                <a:avLst/>
              </a:prstGeom>
            </p:spPr>
          </p:pic>
        </mc:Fallback>
      </mc:AlternateContent>
      <p:sp>
        <p:nvSpPr>
          <p:cNvPr id="6" name="TextBox 5"/>
          <p:cNvSpPr txBox="1"/>
          <p:nvPr/>
        </p:nvSpPr>
        <p:spPr>
          <a:xfrm>
            <a:off x="2825775" y="2367093"/>
            <a:ext cx="3526478"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smtClean="0">
                <a:solidFill>
                  <a:srgbClr val="FF0000"/>
                </a:solidFill>
              </a:rPr>
              <a:t>6 </a:t>
            </a:r>
            <a:r>
              <a:rPr lang="en-US" sz="3600" dirty="0" err="1" smtClean="0">
                <a:solidFill>
                  <a:srgbClr val="FF0000"/>
                </a:solidFill>
              </a:rPr>
              <a:t>bulan</a:t>
            </a:r>
            <a:r>
              <a:rPr lang="en-US" sz="3600" dirty="0" smtClean="0">
                <a:solidFill>
                  <a:srgbClr val="FF0000"/>
                </a:solidFill>
              </a:rPr>
              <a:t> </a:t>
            </a:r>
            <a:r>
              <a:rPr lang="en-US" sz="3600" dirty="0" err="1" smtClean="0">
                <a:solidFill>
                  <a:srgbClr val="FF0000"/>
                </a:solidFill>
              </a:rPr>
              <a:t>kemudian</a:t>
            </a:r>
            <a:endParaRPr lang="en-US" sz="3600" dirty="0">
              <a:solidFill>
                <a:srgbClr val="FF0000"/>
              </a:solidFill>
            </a:endParaRPr>
          </a:p>
        </p:txBody>
      </p:sp>
      <p:sp>
        <p:nvSpPr>
          <p:cNvPr id="8" name="Footer Placeholder 7"/>
          <p:cNvSpPr>
            <a:spLocks noGrp="1"/>
          </p:cNvSpPr>
          <p:nvPr>
            <p:ph type="ftr" sz="quarter" idx="11"/>
          </p:nvPr>
        </p:nvSpPr>
        <p:spPr/>
        <p:txBody>
          <a:bodyPr/>
          <a:lstStyle/>
          <a:p>
            <a:r>
              <a:rPr lang="en-US" smtClean="0"/>
              <a:t>Penloknas Indexing Jurnal</a:t>
            </a:r>
            <a:endParaRPr lang="en-US"/>
          </a:p>
        </p:txBody>
      </p:sp>
      <p:sp>
        <p:nvSpPr>
          <p:cNvPr id="9" name="Slide Number Placeholder 8"/>
          <p:cNvSpPr>
            <a:spLocks noGrp="1"/>
          </p:cNvSpPr>
          <p:nvPr>
            <p:ph type="sldNum" sz="quarter" idx="12"/>
          </p:nvPr>
        </p:nvSpPr>
        <p:spPr/>
        <p:txBody>
          <a:bodyPr/>
          <a:lstStyle/>
          <a:p>
            <a:fld id="{C591D3F6-858F-412D-85AA-2FA2A435D1C1}" type="slidenum">
              <a:rPr lang="en-US" smtClean="0"/>
              <a:pPr/>
              <a:t>19</a:t>
            </a:fld>
            <a:endParaRPr lang="en-US"/>
          </a:p>
        </p:txBody>
      </p:sp>
      <p:sp>
        <p:nvSpPr>
          <p:cNvPr id="10"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3281809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2060"/>
                </a:solidFill>
              </a:rPr>
              <a:t>Agenda</a:t>
            </a:r>
            <a:endParaRPr lang="en-US" sz="6000" dirty="0">
              <a:solidFill>
                <a:srgbClr val="002060"/>
              </a:solidFill>
            </a:endParaRPr>
          </a:p>
        </p:txBody>
      </p:sp>
      <p:sp>
        <p:nvSpPr>
          <p:cNvPr id="3" name="Content Placeholder 2"/>
          <p:cNvSpPr>
            <a:spLocks noGrp="1"/>
          </p:cNvSpPr>
          <p:nvPr>
            <p:ph sz="quarter" idx="4294967295"/>
          </p:nvPr>
        </p:nvSpPr>
        <p:spPr>
          <a:xfrm>
            <a:off x="685331" y="2091320"/>
            <a:ext cx="7772870" cy="3424107"/>
          </a:xfrm>
          <a:prstGeom prst="rect">
            <a:avLst/>
          </a:prstGeom>
        </p:spPr>
        <p:txBody>
          <a:bodyPr>
            <a:normAutofit/>
          </a:bodyPr>
          <a:lstStyle/>
          <a:p>
            <a:r>
              <a:rPr lang="en-US" sz="4000" dirty="0" smtClean="0"/>
              <a:t>Background </a:t>
            </a:r>
            <a:r>
              <a:rPr lang="en-US" sz="4000" dirty="0" err="1" smtClean="0"/>
              <a:t>Indeksasi</a:t>
            </a:r>
            <a:r>
              <a:rPr lang="en-US" sz="4000" dirty="0" smtClean="0"/>
              <a:t> </a:t>
            </a:r>
            <a:r>
              <a:rPr lang="en-US" sz="4000" dirty="0" err="1" smtClean="0"/>
              <a:t>Jurnal</a:t>
            </a:r>
            <a:endParaRPr lang="en-US" sz="4000" dirty="0" smtClean="0"/>
          </a:p>
          <a:p>
            <a:r>
              <a:rPr lang="id-ID" sz="4000" dirty="0" smtClean="0"/>
              <a:t>Jenis pengindeks</a:t>
            </a:r>
            <a:endParaRPr lang="en-US" sz="4000" dirty="0" smtClean="0"/>
          </a:p>
          <a:p>
            <a:r>
              <a:rPr lang="id-ID" sz="4000" dirty="0" smtClean="0"/>
              <a:t>Mengi</a:t>
            </a:r>
            <a:r>
              <a:rPr lang="en-US" sz="4000" dirty="0" err="1" smtClean="0"/>
              <a:t>ndeks</a:t>
            </a:r>
            <a:r>
              <a:rPr lang="id-ID" sz="4000" dirty="0" smtClean="0"/>
              <a:t>kan </a:t>
            </a:r>
            <a:r>
              <a:rPr lang="en-US" sz="4000" dirty="0" smtClean="0"/>
              <a:t> </a:t>
            </a:r>
            <a:r>
              <a:rPr lang="id-ID" sz="4000" dirty="0" smtClean="0"/>
              <a:t>e-</a:t>
            </a:r>
            <a:r>
              <a:rPr lang="en-US" sz="4000" dirty="0" err="1" smtClean="0"/>
              <a:t>jurnal</a:t>
            </a:r>
            <a:r>
              <a:rPr lang="id-ID" sz="4000" dirty="0" smtClean="0"/>
              <a:t> di beberapa mesin pengindeks: googlescholar, doaj, scopus</a:t>
            </a:r>
            <a:endParaRPr lang="en-US" sz="4000" dirty="0" smtClean="0"/>
          </a:p>
          <a:p>
            <a:endParaRPr lang="en-US" sz="4000" dirty="0" smtClean="0"/>
          </a:p>
          <a:p>
            <a:endParaRPr lang="en-US" sz="4000" dirty="0"/>
          </a:p>
        </p:txBody>
      </p:sp>
      <p:sp>
        <p:nvSpPr>
          <p:cNvPr id="4" name="Date Placeholder 3"/>
          <p:cNvSpPr>
            <a:spLocks noGrp="1"/>
          </p:cNvSpPr>
          <p:nvPr>
            <p:ph type="dt" sz="half" idx="10"/>
          </p:nvPr>
        </p:nvSpPr>
        <p:spPr/>
        <p:txBody>
          <a:bodyPr/>
          <a:lstStyle/>
          <a:p>
            <a:endParaRPr lang="en-US" smtClean="0"/>
          </a:p>
          <a:p>
            <a:r>
              <a:rPr lang="en-US" smtClean="0"/>
              <a:t>30/08/2018</a:t>
            </a:r>
          </a:p>
          <a:p>
            <a:endParaRPr lang="en-US"/>
          </a:p>
        </p:txBody>
      </p:sp>
      <p:sp>
        <p:nvSpPr>
          <p:cNvPr id="5" name="Footer Placeholder 4"/>
          <p:cNvSpPr>
            <a:spLocks noGrp="1"/>
          </p:cNvSpPr>
          <p:nvPr>
            <p:ph type="ftr" sz="quarter" idx="11"/>
          </p:nvPr>
        </p:nvSpPr>
        <p:spPr/>
        <p:txBody>
          <a:bodyPr/>
          <a:lstStyle/>
          <a:p>
            <a:r>
              <a:rPr lang="en-US" dirty="0" err="1" smtClean="0"/>
              <a:t>Penloknas</a:t>
            </a:r>
            <a:r>
              <a:rPr lang="en-US" dirty="0" smtClean="0"/>
              <a:t> Indexing </a:t>
            </a:r>
            <a:r>
              <a:rPr lang="en-US" dirty="0" err="1" smtClean="0"/>
              <a:t>Jurnal</a:t>
            </a:r>
            <a:endParaRPr lang="en-US" dirty="0"/>
          </a:p>
        </p:txBody>
      </p:sp>
      <p:sp>
        <p:nvSpPr>
          <p:cNvPr id="6" name="Slide Number Placeholder 5"/>
          <p:cNvSpPr>
            <a:spLocks noGrp="1"/>
          </p:cNvSpPr>
          <p:nvPr>
            <p:ph type="sldNum" sz="quarter" idx="12"/>
          </p:nvPr>
        </p:nvSpPr>
        <p:spPr/>
        <p:txBody>
          <a:bodyPr/>
          <a:lstStyle/>
          <a:p>
            <a:fld id="{C591D3F6-858F-412D-85AA-2FA2A435D1C1}" type="slidenum">
              <a:rPr lang="en-US" smtClean="0"/>
              <a:pPr/>
              <a:t>2</a:t>
            </a:fld>
            <a:endParaRPr lang="en-US"/>
          </a:p>
        </p:txBody>
      </p:sp>
    </p:spTree>
    <p:extLst>
      <p:ext uri="{BB962C8B-B14F-4D97-AF65-F5344CB8AC3E}">
        <p14:creationId xmlns:p14="http://schemas.microsoft.com/office/powerpoint/2010/main" val="1500476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7182" y="-228600"/>
            <a:ext cx="9758363" cy="7315200"/>
          </a:xfrm>
          <a:prstGeom prst="rect">
            <a:avLst/>
          </a:prstGeom>
        </p:spPr>
      </p:pic>
      <p:sp>
        <p:nvSpPr>
          <p:cNvPr id="5" name="Oval 4"/>
          <p:cNvSpPr/>
          <p:nvPr/>
        </p:nvSpPr>
        <p:spPr>
          <a:xfrm>
            <a:off x="5903965" y="674576"/>
            <a:ext cx="2712493" cy="38896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5973122" y="5037491"/>
            <a:ext cx="3575018"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800" dirty="0" err="1" smtClean="0">
                <a:solidFill>
                  <a:prstClr val="white"/>
                </a:solidFill>
              </a:rPr>
              <a:t>Beberapa</a:t>
            </a:r>
            <a:r>
              <a:rPr lang="en-US" sz="2800" dirty="0" smtClean="0">
                <a:solidFill>
                  <a:prstClr val="white"/>
                </a:solidFill>
              </a:rPr>
              <a:t> jam yang </a:t>
            </a:r>
            <a:r>
              <a:rPr lang="en-US" sz="2800" dirty="0" err="1" smtClean="0">
                <a:solidFill>
                  <a:prstClr val="white"/>
                </a:solidFill>
              </a:rPr>
              <a:t>lalu</a:t>
            </a:r>
            <a:endParaRPr lang="en-US" sz="2800" dirty="0">
              <a:solidFill>
                <a:prstClr val="white"/>
              </a:solidFill>
            </a:endParaRPr>
          </a:p>
        </p:txBody>
      </p:sp>
      <p:cxnSp>
        <p:nvCxnSpPr>
          <p:cNvPr id="8" name="Straight Arrow Connector 7"/>
          <p:cNvCxnSpPr/>
          <p:nvPr/>
        </p:nvCxnSpPr>
        <p:spPr>
          <a:xfrm flipV="1">
            <a:off x="7260212" y="4564187"/>
            <a:ext cx="0" cy="4733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Penloknas Indexing Jurnal</a:t>
            </a:r>
            <a:endParaRPr lang="en-US"/>
          </a:p>
        </p:txBody>
      </p:sp>
      <p:sp>
        <p:nvSpPr>
          <p:cNvPr id="7" name="Slide Number Placeholder 6"/>
          <p:cNvSpPr>
            <a:spLocks noGrp="1"/>
          </p:cNvSpPr>
          <p:nvPr>
            <p:ph type="sldNum" sz="quarter" idx="12"/>
          </p:nvPr>
        </p:nvSpPr>
        <p:spPr/>
        <p:txBody>
          <a:bodyPr/>
          <a:lstStyle/>
          <a:p>
            <a:fld id="{C591D3F6-858F-412D-85AA-2FA2A435D1C1}" type="slidenum">
              <a:rPr lang="en-US" smtClean="0"/>
              <a:pPr/>
              <a:t>20</a:t>
            </a:fld>
            <a:endParaRPr lang="en-US"/>
          </a:p>
        </p:txBody>
      </p:sp>
      <p:sp>
        <p:nvSpPr>
          <p:cNvPr id="9"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958473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000232" y="3786190"/>
            <a:ext cx="5357850" cy="1494449"/>
          </a:xfrm>
          <a:prstGeom prst="rect">
            <a:avLst/>
          </a:prstGeom>
          <a:noFill/>
          <a:ln w="9525">
            <a:noFill/>
            <a:round/>
            <a:headEnd/>
            <a:tailEnd/>
          </a:ln>
        </p:spPr>
      </p:pic>
      <p:sp>
        <p:nvSpPr>
          <p:cNvPr id="6" name="Rectangle 5"/>
          <p:cNvSpPr/>
          <p:nvPr/>
        </p:nvSpPr>
        <p:spPr>
          <a:xfrm>
            <a:off x="2400346" y="785794"/>
            <a:ext cx="3743290" cy="3108543"/>
          </a:xfrm>
          <a:prstGeom prst="rect">
            <a:avLst/>
          </a:prstGeom>
          <a:noFill/>
        </p:spPr>
        <p:txBody>
          <a:bodyPr wrap="square" lIns="91440" tIns="45720" rIns="91440" bIns="45720">
            <a:spAutoFit/>
          </a:bodyPr>
          <a:lstStyle/>
          <a:p>
            <a:pPr algn="ctr"/>
            <a:r>
              <a:rPr lang="id-ID" sz="1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1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4535488" y="144463"/>
            <a:ext cx="4103687" cy="863600"/>
          </a:xfrm>
        </p:spPr>
        <p:txBody>
          <a:bodyPr/>
          <a:lstStyle/>
          <a:p>
            <a:pPr algn="ctr" eaLnBrk="1" hangingPunct="1">
              <a:lnSpc>
                <a:spcPct val="100000"/>
              </a:lnSpc>
              <a:tabLst>
                <a:tab pos="723900" algn="l"/>
                <a:tab pos="1447800" algn="l"/>
                <a:tab pos="2171700" algn="l"/>
                <a:tab pos="2895600" algn="l"/>
                <a:tab pos="3619500" algn="l"/>
              </a:tabLst>
            </a:pPr>
            <a:r>
              <a:rPr lang="da-DK" smtClean="0"/>
              <a:t>What is DOAJ?</a:t>
            </a:r>
          </a:p>
        </p:txBody>
      </p:sp>
      <p:sp>
        <p:nvSpPr>
          <p:cNvPr id="9218" name="Text Box 2"/>
          <p:cNvSpPr txBox="1">
            <a:spLocks noChangeArrowheads="1"/>
          </p:cNvSpPr>
          <p:nvPr/>
        </p:nvSpPr>
        <p:spPr bwMode="auto">
          <a:xfrm>
            <a:off x="457200" y="1343025"/>
            <a:ext cx="8229600" cy="4525963"/>
          </a:xfrm>
          <a:prstGeom prst="rect">
            <a:avLst/>
          </a:prstGeom>
          <a:noFill/>
          <a:ln w="9525">
            <a:noFill/>
            <a:round/>
            <a:headEnd/>
            <a:tailEnd/>
          </a:ln>
        </p:spPr>
        <p:txBody>
          <a:bodyPr lIns="90000" tIns="45000" rIns="90000" bIns="45000"/>
          <a:lstStyle/>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sz="2400" dirty="0" smtClean="0">
                <a:solidFill>
                  <a:srgbClr val="000000"/>
                </a:solidFill>
                <a:latin typeface="Calibri" charset="0"/>
              </a:rPr>
              <a:t>Sebuah database yang berisi daftar</a:t>
            </a:r>
            <a:r>
              <a:rPr lang="da-DK" sz="2400" dirty="0" smtClean="0">
                <a:solidFill>
                  <a:srgbClr val="000000"/>
                </a:solidFill>
                <a:latin typeface="Calibri" charset="0"/>
              </a:rPr>
              <a:t> </a:t>
            </a:r>
            <a:r>
              <a:rPr lang="da-DK" sz="2400" dirty="0">
                <a:solidFill>
                  <a:srgbClr val="000000"/>
                </a:solidFill>
                <a:latin typeface="Calibri" charset="0"/>
              </a:rPr>
              <a:t>high quality, peer-reviewed, open access journals</a:t>
            </a: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a-DK" sz="2400" dirty="0">
                <a:solidFill>
                  <a:srgbClr val="000000"/>
                </a:solidFill>
                <a:latin typeface="Calibri" charset="0"/>
              </a:rPr>
              <a:t>A whitelist, not a blacklist</a:t>
            </a: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a-DK" sz="2400" dirty="0" smtClean="0">
                <a:solidFill>
                  <a:srgbClr val="000000"/>
                </a:solidFill>
                <a:latin typeface="Calibri" charset="0"/>
              </a:rPr>
              <a:t>ALL </a:t>
            </a:r>
            <a:r>
              <a:rPr lang="da-DK" sz="2400" dirty="0">
                <a:solidFill>
                  <a:srgbClr val="000000"/>
                </a:solidFill>
                <a:latin typeface="Calibri" charset="0"/>
              </a:rPr>
              <a:t>disciplines &amp; all languages</a:t>
            </a: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sz="2400" dirty="0" smtClean="0">
                <a:solidFill>
                  <a:srgbClr val="000000"/>
                </a:solidFill>
                <a:latin typeface="Calibri" charset="0"/>
              </a:rPr>
              <a:t>Sebuah hub untuk koleksi dan distribusi koleksi metadata ke pihak ke-3.</a:t>
            </a:r>
            <a:endParaRPr lang="da-DK" sz="2400" dirty="0">
              <a:solidFill>
                <a:srgbClr val="000000"/>
              </a:solidFill>
              <a:latin typeface="Calibri" charset="0"/>
            </a:endParaRP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sz="2400" dirty="0" smtClean="0">
                <a:solidFill>
                  <a:srgbClr val="000000"/>
                </a:solidFill>
                <a:latin typeface="Calibri" charset="0"/>
              </a:rPr>
              <a:t>Dikembangkan dengan standar </a:t>
            </a:r>
            <a:r>
              <a:rPr lang="da-DK" sz="2400" dirty="0" smtClean="0">
                <a:solidFill>
                  <a:srgbClr val="000000"/>
                </a:solidFill>
                <a:latin typeface="Calibri" charset="0"/>
              </a:rPr>
              <a:t>open-source software</a:t>
            </a:r>
            <a:r>
              <a:rPr lang="id-ID" sz="2400" dirty="0" smtClean="0">
                <a:solidFill>
                  <a:srgbClr val="000000"/>
                </a:solidFill>
                <a:latin typeface="Calibri" charset="0"/>
              </a:rPr>
              <a:t>,</a:t>
            </a:r>
            <a:r>
              <a:rPr lang="da-DK" sz="2400" dirty="0" smtClean="0">
                <a:solidFill>
                  <a:srgbClr val="000000"/>
                </a:solidFill>
                <a:latin typeface="Calibri" charset="0"/>
              </a:rPr>
              <a:t> </a:t>
            </a:r>
            <a:r>
              <a:rPr lang="da-DK" sz="2400" dirty="0">
                <a:solidFill>
                  <a:srgbClr val="000000"/>
                </a:solidFill>
                <a:latin typeface="Calibri" charset="0"/>
              </a:rPr>
              <a:t>Cottage </a:t>
            </a:r>
            <a:r>
              <a:rPr lang="da-DK" sz="2400" dirty="0" smtClean="0">
                <a:solidFill>
                  <a:srgbClr val="000000"/>
                </a:solidFill>
                <a:latin typeface="Calibri" charset="0"/>
              </a:rPr>
              <a:t>Labs()</a:t>
            </a:r>
            <a:r>
              <a:rPr lang="id-ID" sz="2400" dirty="0" smtClean="0">
                <a:solidFill>
                  <a:srgbClr val="000000"/>
                </a:solidFill>
                <a:latin typeface="Calibri" charset="0"/>
              </a:rPr>
              <a:t>.</a:t>
            </a:r>
            <a:endParaRPr lang="da-DK" sz="2400" dirty="0">
              <a:solidFill>
                <a:srgbClr val="000000"/>
              </a:solidFill>
              <a:latin typeface="Calibri" charset="0"/>
            </a:endParaRP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sz="2400" dirty="0" smtClean="0">
                <a:solidFill>
                  <a:srgbClr val="000000"/>
                </a:solidFill>
                <a:latin typeface="Calibri" charset="0"/>
              </a:rPr>
              <a:t>Tersedia gratis bagi siapa saja di seluruh dunia.</a:t>
            </a:r>
            <a:endParaRPr lang="da-DK" sz="2400" dirty="0">
              <a:solidFill>
                <a:srgbClr val="000000"/>
              </a:solidFill>
              <a:latin typeface="Calibri" charset="0"/>
            </a:endParaRPr>
          </a:p>
        </p:txBody>
      </p:sp>
      <p:pic>
        <p:nvPicPr>
          <p:cNvPr id="6" name="Picture 3"/>
          <p:cNvPicPr>
            <a:picLocks noChangeAspect="1" noChangeArrowheads="1"/>
          </p:cNvPicPr>
          <p:nvPr/>
        </p:nvPicPr>
        <p:blipFill>
          <a:blip r:embed="rId3"/>
          <a:srcRect/>
          <a:stretch>
            <a:fillRect/>
          </a:stretch>
        </p:blipFill>
        <p:spPr bwMode="auto">
          <a:xfrm>
            <a:off x="255588" y="215900"/>
            <a:ext cx="2840037" cy="792163"/>
          </a:xfrm>
          <a:prstGeom prst="rect">
            <a:avLst/>
          </a:prstGeom>
          <a:noFill/>
          <a:ln w="9525">
            <a:noFill/>
            <a:round/>
            <a:headEnd/>
            <a:tailEnd/>
          </a:ln>
        </p:spPr>
      </p:pic>
      <p:pic>
        <p:nvPicPr>
          <p:cNvPr id="2050" name="Picture 2"/>
          <p:cNvPicPr>
            <a:picLocks noChangeAspect="1" noChangeArrowheads="1"/>
          </p:cNvPicPr>
          <p:nvPr/>
        </p:nvPicPr>
        <p:blipFill>
          <a:blip r:embed="rId4"/>
          <a:srcRect/>
          <a:stretch>
            <a:fillRect/>
          </a:stretch>
        </p:blipFill>
        <p:spPr bwMode="auto">
          <a:xfrm>
            <a:off x="5004200" y="2143116"/>
            <a:ext cx="3577845" cy="1182759"/>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8">
                                            <p:txEl>
                                              <p:pRg st="1" end="1"/>
                                            </p:txEl>
                                          </p:spTgt>
                                        </p:tgtEl>
                                        <p:attrNameLst>
                                          <p:attrName>style.visibility</p:attrName>
                                        </p:attrNameLst>
                                      </p:cBhvr>
                                      <p:to>
                                        <p:strVal val="visible"/>
                                      </p:to>
                                    </p:set>
                                    <p:anim calcmode="lin" valueType="num">
                                      <p:cBhvr additive="repl">
                                        <p:cTn id="7" dur="500" fill="hold"/>
                                        <p:tgtEl>
                                          <p:spTgt spid="9218">
                                            <p:txEl>
                                              <p:pRg st="1" end="1"/>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9218">
                                            <p:txEl>
                                              <p:pRg st="1" end="1"/>
                                            </p:txEl>
                                          </p:spTgt>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9218">
                                            <p:txEl>
                                              <p:pRg st="2" end="2"/>
                                            </p:txEl>
                                          </p:spTgt>
                                        </p:tgtEl>
                                        <p:attrNameLst>
                                          <p:attrName>style.visibility</p:attrName>
                                        </p:attrNameLst>
                                      </p:cBhvr>
                                      <p:to>
                                        <p:strVal val="visible"/>
                                      </p:to>
                                    </p:set>
                                    <p:anim calcmode="lin" valueType="num">
                                      <p:cBhvr additive="repl">
                                        <p:cTn id="13" dur="500" fill="hold"/>
                                        <p:tgtEl>
                                          <p:spTgt spid="9218">
                                            <p:txEl>
                                              <p:pRg st="2" end="2"/>
                                            </p:txEl>
                                          </p:spTgt>
                                        </p:tgtEl>
                                        <p:attrNameLst>
                                          <p:attrName>ppt_x</p:attrName>
                                        </p:attrNameLst>
                                      </p:cBhvr>
                                      <p:tavLst>
                                        <p:tav tm="100000">
                                          <p:val>
                                            <p:strVal val="#ppt_x"/>
                                          </p:val>
                                        </p:tav>
                                        <p:tav tm="100000">
                                          <p:val>
                                            <p:strVal val="#ppt_x"/>
                                          </p:val>
                                        </p:tav>
                                      </p:tavLst>
                                    </p:anim>
                                    <p:anim calcmode="lin" valueType="num">
                                      <p:cBhvr additive="repl">
                                        <p:cTn id="14" dur="500" fill="hold"/>
                                        <p:tgtEl>
                                          <p:spTgt spid="9218">
                                            <p:txEl>
                                              <p:pRg st="2" end="2"/>
                                            </p:txEl>
                                          </p:spTgt>
                                        </p:tgtEl>
                                        <p:attrNameLst>
                                          <p:attrName>ppt_y</p:attrName>
                                        </p:attrNameLst>
                                      </p:cBhvr>
                                      <p:tavLst>
                                        <p:tav tm="10000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9218">
                                            <p:txEl>
                                              <p:pRg st="3" end="3"/>
                                            </p:txEl>
                                          </p:spTgt>
                                        </p:tgtEl>
                                        <p:attrNameLst>
                                          <p:attrName>style.visibility</p:attrName>
                                        </p:attrNameLst>
                                      </p:cBhvr>
                                      <p:to>
                                        <p:strVal val="visible"/>
                                      </p:to>
                                    </p:set>
                                    <p:anim calcmode="lin" valueType="num">
                                      <p:cBhvr additive="repl">
                                        <p:cTn id="19" dur="500" fill="hold"/>
                                        <p:tgtEl>
                                          <p:spTgt spid="9218">
                                            <p:txEl>
                                              <p:pRg st="3" end="3"/>
                                            </p:txEl>
                                          </p:spTgt>
                                        </p:tgtEl>
                                        <p:attrNameLst>
                                          <p:attrName>ppt_x</p:attrName>
                                        </p:attrNameLst>
                                      </p:cBhvr>
                                      <p:tavLst>
                                        <p:tav tm="100000">
                                          <p:val>
                                            <p:strVal val="#ppt_x"/>
                                          </p:val>
                                        </p:tav>
                                        <p:tav tm="100000">
                                          <p:val>
                                            <p:strVal val="#ppt_x"/>
                                          </p:val>
                                        </p:tav>
                                      </p:tavLst>
                                    </p:anim>
                                    <p:anim calcmode="lin" valueType="num">
                                      <p:cBhvr additive="repl">
                                        <p:cTn id="20" dur="500" fill="hold"/>
                                        <p:tgtEl>
                                          <p:spTgt spid="9218">
                                            <p:txEl>
                                              <p:pRg st="3" end="3"/>
                                            </p:txEl>
                                          </p:spTgt>
                                        </p:tgtEl>
                                        <p:attrNameLst>
                                          <p:attrName>ppt_y</p:attrName>
                                        </p:attrNameLst>
                                      </p:cBhvr>
                                      <p:tavLst>
                                        <p:tav tm="10000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9218">
                                            <p:txEl>
                                              <p:pRg st="4" end="4"/>
                                            </p:txEl>
                                          </p:spTgt>
                                        </p:tgtEl>
                                        <p:attrNameLst>
                                          <p:attrName>style.visibility</p:attrName>
                                        </p:attrNameLst>
                                      </p:cBhvr>
                                      <p:to>
                                        <p:strVal val="visible"/>
                                      </p:to>
                                    </p:set>
                                    <p:anim calcmode="lin" valueType="num">
                                      <p:cBhvr additive="repl">
                                        <p:cTn id="25" dur="500" fill="hold"/>
                                        <p:tgtEl>
                                          <p:spTgt spid="9218">
                                            <p:txEl>
                                              <p:pRg st="4" end="4"/>
                                            </p:txEl>
                                          </p:spTgt>
                                        </p:tgtEl>
                                        <p:attrNameLst>
                                          <p:attrName>ppt_x</p:attrName>
                                        </p:attrNameLst>
                                      </p:cBhvr>
                                      <p:tavLst>
                                        <p:tav tm="100000">
                                          <p:val>
                                            <p:strVal val="#ppt_x"/>
                                          </p:val>
                                        </p:tav>
                                        <p:tav tm="100000">
                                          <p:val>
                                            <p:strVal val="#ppt_x"/>
                                          </p:val>
                                        </p:tav>
                                      </p:tavLst>
                                    </p:anim>
                                    <p:anim calcmode="lin" valueType="num">
                                      <p:cBhvr additive="repl">
                                        <p:cTn id="26" dur="500" fill="hold"/>
                                        <p:tgtEl>
                                          <p:spTgt spid="9218">
                                            <p:txEl>
                                              <p:pRg st="4" end="4"/>
                                            </p:txEl>
                                          </p:spTgt>
                                        </p:tgtEl>
                                        <p:attrNameLst>
                                          <p:attrName>ppt_y</p:attrName>
                                        </p:attrNameLst>
                                      </p:cBhvr>
                                      <p:tavLst>
                                        <p:tav tm="10000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9218">
                                            <p:txEl>
                                              <p:pRg st="5" end="5"/>
                                            </p:txEl>
                                          </p:spTgt>
                                        </p:tgtEl>
                                        <p:attrNameLst>
                                          <p:attrName>style.visibility</p:attrName>
                                        </p:attrNameLst>
                                      </p:cBhvr>
                                      <p:to>
                                        <p:strVal val="visible"/>
                                      </p:to>
                                    </p:set>
                                    <p:anim calcmode="lin" valueType="num">
                                      <p:cBhvr additive="repl">
                                        <p:cTn id="31" dur="500" fill="hold"/>
                                        <p:tgtEl>
                                          <p:spTgt spid="9218">
                                            <p:txEl>
                                              <p:pRg st="5" end="5"/>
                                            </p:txEl>
                                          </p:spTgt>
                                        </p:tgtEl>
                                        <p:attrNameLst>
                                          <p:attrName>ppt_x</p:attrName>
                                        </p:attrNameLst>
                                      </p:cBhvr>
                                      <p:tavLst>
                                        <p:tav tm="100000">
                                          <p:val>
                                            <p:strVal val="#ppt_x"/>
                                          </p:val>
                                        </p:tav>
                                        <p:tav tm="100000">
                                          <p:val>
                                            <p:strVal val="#ppt_x"/>
                                          </p:val>
                                        </p:tav>
                                      </p:tavLst>
                                    </p:anim>
                                    <p:anim calcmode="lin" valueType="num">
                                      <p:cBhvr additive="repl">
                                        <p:cTn id="32" dur="500" fill="hold"/>
                                        <p:tgtEl>
                                          <p:spTgt spid="9218">
                                            <p:txEl>
                                              <p:pRg st="5" end="5"/>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4535488" y="144463"/>
            <a:ext cx="4103687" cy="863600"/>
          </a:xfrm>
        </p:spPr>
        <p:txBody>
          <a:bodyPr>
            <a:normAutofit fontScale="90000"/>
          </a:bodyPr>
          <a:lstStyle/>
          <a:p>
            <a:pPr algn="ctr" eaLnBrk="1" hangingPunct="1">
              <a:lnSpc>
                <a:spcPct val="100000"/>
              </a:lnSpc>
              <a:tabLst>
                <a:tab pos="723900" algn="l"/>
                <a:tab pos="1447800" algn="l"/>
                <a:tab pos="2171700" algn="l"/>
                <a:tab pos="2895600" algn="l"/>
                <a:tab pos="3619500" algn="l"/>
              </a:tabLst>
            </a:pPr>
            <a:r>
              <a:rPr lang="da-DK" dirty="0" smtClean="0"/>
              <a:t>What is </a:t>
            </a:r>
            <a:r>
              <a:rPr lang="id-ID" dirty="0" smtClean="0"/>
              <a:t>DOAJ</a:t>
            </a:r>
            <a:r>
              <a:rPr lang="da-DK" dirty="0" smtClean="0"/>
              <a:t> aim?</a:t>
            </a:r>
          </a:p>
        </p:txBody>
      </p:sp>
      <p:sp>
        <p:nvSpPr>
          <p:cNvPr id="12290" name="Text Box 2"/>
          <p:cNvSpPr txBox="1">
            <a:spLocks noChangeArrowheads="1"/>
          </p:cNvSpPr>
          <p:nvPr/>
        </p:nvSpPr>
        <p:spPr bwMode="auto">
          <a:xfrm>
            <a:off x="457200" y="1235075"/>
            <a:ext cx="8229600" cy="4525963"/>
          </a:xfrm>
          <a:prstGeom prst="rect">
            <a:avLst/>
          </a:prstGeom>
          <a:noFill/>
          <a:ln w="9525">
            <a:noFill/>
            <a:round/>
            <a:headEnd/>
            <a:tailEnd/>
          </a:ln>
        </p:spPr>
        <p:txBody>
          <a:bodyPr lIns="90000" tIns="45000" rIns="90000" bIns="45000"/>
          <a:lstStyle/>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sz="2800" dirty="0" smtClean="0">
                <a:solidFill>
                  <a:srgbClr val="000000"/>
                </a:solidFill>
                <a:latin typeface="Calibri" charset="0"/>
              </a:rPr>
              <a:t>Menjadi rujukan dalam pencarian</a:t>
            </a:r>
            <a:r>
              <a:rPr lang="da-DK" sz="2800" dirty="0" smtClean="0">
                <a:solidFill>
                  <a:srgbClr val="000000"/>
                </a:solidFill>
                <a:latin typeface="Calibri" charset="0"/>
              </a:rPr>
              <a:t> </a:t>
            </a:r>
            <a:r>
              <a:rPr lang="da-DK" sz="2800" dirty="0">
                <a:solidFill>
                  <a:srgbClr val="000000"/>
                </a:solidFill>
                <a:latin typeface="Calibri" charset="0"/>
              </a:rPr>
              <a:t>open access </a:t>
            </a:r>
            <a:r>
              <a:rPr lang="da-DK" sz="2800" dirty="0" smtClean="0">
                <a:solidFill>
                  <a:srgbClr val="000000"/>
                </a:solidFill>
                <a:latin typeface="Calibri" charset="0"/>
              </a:rPr>
              <a:t>journals</a:t>
            </a:r>
            <a:r>
              <a:rPr lang="id-ID" sz="2800" dirty="0" smtClean="0">
                <a:solidFill>
                  <a:srgbClr val="000000"/>
                </a:solidFill>
                <a:latin typeface="Calibri" charset="0"/>
              </a:rPr>
              <a:t>/</a:t>
            </a:r>
            <a:r>
              <a:rPr lang="da-DK" sz="2800" dirty="0" smtClean="0">
                <a:solidFill>
                  <a:srgbClr val="000000"/>
                </a:solidFill>
                <a:latin typeface="Calibri" charset="0"/>
              </a:rPr>
              <a:t> articles</a:t>
            </a:r>
            <a:r>
              <a:rPr lang="id-ID" sz="2800" dirty="0" smtClean="0">
                <a:solidFill>
                  <a:srgbClr val="000000"/>
                </a:solidFill>
                <a:latin typeface="Calibri" charset="0"/>
              </a:rPr>
              <a:t>.</a:t>
            </a:r>
            <a:endParaRPr lang="da-DK" sz="2800" dirty="0">
              <a:solidFill>
                <a:srgbClr val="000000"/>
              </a:solidFill>
              <a:latin typeface="Calibri" charset="0"/>
            </a:endParaRP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sz="2800" dirty="0" smtClean="0">
                <a:solidFill>
                  <a:srgbClr val="000000"/>
                </a:solidFill>
                <a:latin typeface="Calibri" charset="0"/>
              </a:rPr>
              <a:t>Rujukan relevan bagi kurator di seluruh dunia.</a:t>
            </a:r>
            <a:endParaRPr lang="da-DK" sz="2800" dirty="0">
              <a:solidFill>
                <a:srgbClr val="000000"/>
              </a:solidFill>
              <a:latin typeface="Calibri" charset="0"/>
            </a:endParaRP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sz="2800" dirty="0" smtClean="0">
                <a:solidFill>
                  <a:srgbClr val="000000"/>
                </a:solidFill>
                <a:latin typeface="Calibri" charset="0"/>
              </a:rPr>
              <a:t>Meningkatkan kualitas dan visibilitas</a:t>
            </a:r>
            <a:r>
              <a:rPr lang="da-DK" sz="2800" dirty="0" smtClean="0">
                <a:solidFill>
                  <a:srgbClr val="000000"/>
                </a:solidFill>
                <a:latin typeface="Calibri" charset="0"/>
              </a:rPr>
              <a:t> </a:t>
            </a:r>
            <a:r>
              <a:rPr lang="da-DK" sz="2800" dirty="0">
                <a:solidFill>
                  <a:srgbClr val="000000"/>
                </a:solidFill>
                <a:latin typeface="Calibri" charset="0"/>
              </a:rPr>
              <a:t>open access </a:t>
            </a:r>
            <a:r>
              <a:rPr lang="da-DK" sz="2800" dirty="0" smtClean="0">
                <a:solidFill>
                  <a:srgbClr val="000000"/>
                </a:solidFill>
                <a:latin typeface="Calibri" charset="0"/>
              </a:rPr>
              <a:t>journals</a:t>
            </a:r>
            <a:endParaRPr lang="id-ID" sz="2800" dirty="0" smtClean="0">
              <a:solidFill>
                <a:srgbClr val="000000"/>
              </a:solidFill>
              <a:latin typeface="Calibri" charset="0"/>
            </a:endParaRPr>
          </a:p>
          <a:p>
            <a:pPr marL="611188" indent="-323850">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sz="2800" dirty="0" smtClean="0">
                <a:solidFill>
                  <a:srgbClr val="000000"/>
                </a:solidFill>
                <a:latin typeface="Calibri" charset="0"/>
              </a:rPr>
              <a:t>Melibatkan masyarakat untuk meningkatkan </a:t>
            </a:r>
            <a:r>
              <a:rPr lang="da-DK" sz="2800" dirty="0" smtClean="0">
                <a:solidFill>
                  <a:srgbClr val="000000"/>
                </a:solidFill>
                <a:latin typeface="Calibri" charset="0"/>
              </a:rPr>
              <a:t>transparen</a:t>
            </a:r>
            <a:r>
              <a:rPr lang="id-ID" sz="2800" dirty="0" smtClean="0">
                <a:solidFill>
                  <a:srgbClr val="000000"/>
                </a:solidFill>
                <a:latin typeface="Calibri" charset="0"/>
              </a:rPr>
              <a:t>si</a:t>
            </a:r>
            <a:r>
              <a:rPr lang="da-DK" sz="2800" dirty="0" smtClean="0">
                <a:solidFill>
                  <a:srgbClr val="000000"/>
                </a:solidFill>
                <a:latin typeface="Calibri" charset="0"/>
              </a:rPr>
              <a:t> d</a:t>
            </a:r>
            <a:r>
              <a:rPr lang="id-ID" sz="2800" dirty="0" smtClean="0">
                <a:solidFill>
                  <a:srgbClr val="000000"/>
                </a:solidFill>
                <a:latin typeface="Calibri" charset="0"/>
              </a:rPr>
              <a:t>an</a:t>
            </a:r>
            <a:r>
              <a:rPr lang="da-DK" sz="2800" dirty="0" smtClean="0">
                <a:solidFill>
                  <a:srgbClr val="000000"/>
                </a:solidFill>
                <a:latin typeface="Calibri" charset="0"/>
              </a:rPr>
              <a:t> sharing informa</a:t>
            </a:r>
            <a:r>
              <a:rPr lang="id-ID" sz="2800" dirty="0" smtClean="0">
                <a:solidFill>
                  <a:srgbClr val="000000"/>
                </a:solidFill>
                <a:latin typeface="Calibri" charset="0"/>
              </a:rPr>
              <a:t>si DOAJ</a:t>
            </a:r>
            <a:endParaRPr lang="da-DK" sz="2800" dirty="0">
              <a:solidFill>
                <a:srgbClr val="000000"/>
              </a:solidFill>
              <a:latin typeface="Calibri" charset="0"/>
            </a:endParaRPr>
          </a:p>
        </p:txBody>
      </p:sp>
      <p:pic>
        <p:nvPicPr>
          <p:cNvPr id="11268" name="Picture 3"/>
          <p:cNvPicPr>
            <a:picLocks noChangeAspect="1" noChangeArrowheads="1"/>
          </p:cNvPicPr>
          <p:nvPr/>
        </p:nvPicPr>
        <p:blipFill>
          <a:blip r:embed="rId3"/>
          <a:srcRect/>
          <a:stretch>
            <a:fillRect/>
          </a:stretch>
        </p:blipFill>
        <p:spPr bwMode="auto">
          <a:xfrm>
            <a:off x="255588" y="215900"/>
            <a:ext cx="2840037" cy="7921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 calcmode="lin" valueType="num">
                                      <p:cBhvr additive="repl">
                                        <p:cTn id="7" dur="500" fill="hold"/>
                                        <p:tgtEl>
                                          <p:spTgt spid="12290">
                                            <p:txEl>
                                              <p:pRg st="0" end="0"/>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12290">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2290">
                                            <p:txEl>
                                              <p:pRg st="1" end="1"/>
                                            </p:txEl>
                                          </p:spTgt>
                                        </p:tgtEl>
                                        <p:attrNameLst>
                                          <p:attrName>style.visibility</p:attrName>
                                        </p:attrNameLst>
                                      </p:cBhvr>
                                      <p:to>
                                        <p:strVal val="visible"/>
                                      </p:to>
                                    </p:set>
                                    <p:anim calcmode="lin" valueType="num">
                                      <p:cBhvr additive="repl">
                                        <p:cTn id="13" dur="500" fill="hold"/>
                                        <p:tgtEl>
                                          <p:spTgt spid="12290">
                                            <p:txEl>
                                              <p:pRg st="1" end="1"/>
                                            </p:txEl>
                                          </p:spTgt>
                                        </p:tgtEl>
                                        <p:attrNameLst>
                                          <p:attrName>ppt_x</p:attrName>
                                        </p:attrNameLst>
                                      </p:cBhvr>
                                      <p:tavLst>
                                        <p:tav tm="100000">
                                          <p:val>
                                            <p:strVal val="#ppt_x"/>
                                          </p:val>
                                        </p:tav>
                                        <p:tav tm="100000">
                                          <p:val>
                                            <p:strVal val="#ppt_x"/>
                                          </p:val>
                                        </p:tav>
                                      </p:tavLst>
                                    </p:anim>
                                    <p:anim calcmode="lin" valueType="num">
                                      <p:cBhvr additive="repl">
                                        <p:cTn id="14" dur="500" fill="hold"/>
                                        <p:tgtEl>
                                          <p:spTgt spid="12290">
                                            <p:txEl>
                                              <p:pRg st="1" end="1"/>
                                            </p:txEl>
                                          </p:spTgt>
                                        </p:tgtEl>
                                        <p:attrNameLst>
                                          <p:attrName>ppt_y</p:attrName>
                                        </p:attrNameLst>
                                      </p:cBhvr>
                                      <p:tavLst>
                                        <p:tav tm="10000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2290">
                                            <p:txEl>
                                              <p:pRg st="2" end="2"/>
                                            </p:txEl>
                                          </p:spTgt>
                                        </p:tgtEl>
                                        <p:attrNameLst>
                                          <p:attrName>style.visibility</p:attrName>
                                        </p:attrNameLst>
                                      </p:cBhvr>
                                      <p:to>
                                        <p:strVal val="visible"/>
                                      </p:to>
                                    </p:set>
                                    <p:anim calcmode="lin" valueType="num">
                                      <p:cBhvr additive="repl">
                                        <p:cTn id="19" dur="500" fill="hold"/>
                                        <p:tgtEl>
                                          <p:spTgt spid="12290">
                                            <p:txEl>
                                              <p:pRg st="2" end="2"/>
                                            </p:txEl>
                                          </p:spTgt>
                                        </p:tgtEl>
                                        <p:attrNameLst>
                                          <p:attrName>ppt_x</p:attrName>
                                        </p:attrNameLst>
                                      </p:cBhvr>
                                      <p:tavLst>
                                        <p:tav tm="100000">
                                          <p:val>
                                            <p:strVal val="#ppt_x"/>
                                          </p:val>
                                        </p:tav>
                                        <p:tav tm="100000">
                                          <p:val>
                                            <p:strVal val="#ppt_x"/>
                                          </p:val>
                                        </p:tav>
                                      </p:tavLst>
                                    </p:anim>
                                    <p:anim calcmode="lin" valueType="num">
                                      <p:cBhvr additive="repl">
                                        <p:cTn id="20" dur="500" fill="hold"/>
                                        <p:tgtEl>
                                          <p:spTgt spid="12290">
                                            <p:txEl>
                                              <p:pRg st="2" end="2"/>
                                            </p:txEl>
                                          </p:spTgt>
                                        </p:tgtEl>
                                        <p:attrNameLst>
                                          <p:attrName>ppt_y</p:attrName>
                                        </p:attrNameLst>
                                      </p:cBhvr>
                                      <p:tavLst>
                                        <p:tav tm="10000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2290">
                                            <p:txEl>
                                              <p:pRg st="3" end="3"/>
                                            </p:txEl>
                                          </p:spTgt>
                                        </p:tgtEl>
                                        <p:attrNameLst>
                                          <p:attrName>style.visibility</p:attrName>
                                        </p:attrNameLst>
                                      </p:cBhvr>
                                      <p:to>
                                        <p:strVal val="visible"/>
                                      </p:to>
                                    </p:set>
                                    <p:anim calcmode="lin" valueType="num">
                                      <p:cBhvr additive="repl">
                                        <p:cTn id="25" dur="500" fill="hold"/>
                                        <p:tgtEl>
                                          <p:spTgt spid="12290">
                                            <p:txEl>
                                              <p:pRg st="3" end="3"/>
                                            </p:txEl>
                                          </p:spTgt>
                                        </p:tgtEl>
                                        <p:attrNameLst>
                                          <p:attrName>ppt_x</p:attrName>
                                        </p:attrNameLst>
                                      </p:cBhvr>
                                      <p:tavLst>
                                        <p:tav tm="100000">
                                          <p:val>
                                            <p:strVal val="#ppt_x"/>
                                          </p:val>
                                        </p:tav>
                                        <p:tav tm="100000">
                                          <p:val>
                                            <p:strVal val="#ppt_x"/>
                                          </p:val>
                                        </p:tav>
                                      </p:tavLst>
                                    </p:anim>
                                    <p:anim calcmode="lin" valueType="num">
                                      <p:cBhvr additive="repl">
                                        <p:cTn id="26" dur="500" fill="hold"/>
                                        <p:tgtEl>
                                          <p:spTgt spid="12290">
                                            <p:txEl>
                                              <p:pRg st="3" end="3"/>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4535488" y="144463"/>
            <a:ext cx="4103687" cy="863600"/>
          </a:xfrm>
        </p:spPr>
        <p:txBody>
          <a:bodyPr>
            <a:normAutofit/>
          </a:bodyPr>
          <a:lstStyle/>
          <a:p>
            <a:pPr algn="ctr" eaLnBrk="1" hangingPunct="1">
              <a:lnSpc>
                <a:spcPct val="100000"/>
              </a:lnSpc>
              <a:tabLst>
                <a:tab pos="723900" algn="l"/>
                <a:tab pos="1447800" algn="l"/>
                <a:tab pos="2171700" algn="l"/>
                <a:tab pos="2895600" algn="l"/>
                <a:tab pos="3619500" algn="l"/>
              </a:tabLst>
            </a:pPr>
            <a:r>
              <a:rPr lang="id-ID" dirty="0" smtClean="0"/>
              <a:t>DOAJ</a:t>
            </a:r>
            <a:r>
              <a:rPr lang="da-DK" dirty="0" smtClean="0"/>
              <a:t> </a:t>
            </a:r>
            <a:r>
              <a:rPr lang="id-ID" dirty="0" smtClean="0"/>
              <a:t>Home</a:t>
            </a:r>
            <a:r>
              <a:rPr lang="da-DK" dirty="0" smtClean="0"/>
              <a:t>?</a:t>
            </a:r>
          </a:p>
        </p:txBody>
      </p:sp>
      <p:pic>
        <p:nvPicPr>
          <p:cNvPr id="12292" name="Picture 3"/>
          <p:cNvPicPr>
            <a:picLocks noChangeAspect="1" noChangeArrowheads="1"/>
          </p:cNvPicPr>
          <p:nvPr/>
        </p:nvPicPr>
        <p:blipFill>
          <a:blip r:embed="rId3"/>
          <a:srcRect/>
          <a:stretch>
            <a:fillRect/>
          </a:stretch>
        </p:blipFill>
        <p:spPr bwMode="auto">
          <a:xfrm>
            <a:off x="255588" y="215900"/>
            <a:ext cx="2840037" cy="792163"/>
          </a:xfrm>
          <a:prstGeom prst="rect">
            <a:avLst/>
          </a:prstGeom>
          <a:noFill/>
          <a:ln w="9525">
            <a:noFill/>
            <a:round/>
            <a:headEnd/>
            <a:tailEnd/>
          </a:ln>
        </p:spPr>
      </p:pic>
      <p:pic>
        <p:nvPicPr>
          <p:cNvPr id="1027" name="Picture 3"/>
          <p:cNvPicPr>
            <a:picLocks noChangeAspect="1" noChangeArrowheads="1"/>
          </p:cNvPicPr>
          <p:nvPr/>
        </p:nvPicPr>
        <p:blipFill>
          <a:blip r:embed="rId4"/>
          <a:srcRect/>
          <a:stretch>
            <a:fillRect/>
          </a:stretch>
        </p:blipFill>
        <p:spPr bwMode="auto">
          <a:xfrm>
            <a:off x="450920" y="1928802"/>
            <a:ext cx="8219817" cy="462139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dirty="0" smtClean="0">
                <a:solidFill>
                  <a:srgbClr val="000000"/>
                </a:solidFill>
                <a:latin typeface="Calibri" charset="0"/>
              </a:rPr>
              <a:t>Sejak 2013, yang sudah terindeks menggunakan form lama harus mengisis ulang</a:t>
            </a: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dirty="0" smtClean="0">
                <a:solidFill>
                  <a:srgbClr val="000000"/>
                </a:solidFill>
                <a:latin typeface="Calibri" charset="0"/>
              </a:rPr>
              <a:t>Formulir lama:</a:t>
            </a:r>
            <a:r>
              <a:rPr lang="da-DK" dirty="0" smtClean="0">
                <a:solidFill>
                  <a:srgbClr val="000000"/>
                </a:solidFill>
                <a:latin typeface="Calibri" charset="0"/>
              </a:rPr>
              <a:t> </a:t>
            </a:r>
            <a:r>
              <a:rPr lang="da-DK" dirty="0">
                <a:solidFill>
                  <a:srgbClr val="000000"/>
                </a:solidFill>
                <a:latin typeface="Calibri" charset="0"/>
              </a:rPr>
              <a:t>6 </a:t>
            </a:r>
            <a:r>
              <a:rPr lang="id-ID" dirty="0" smtClean="0">
                <a:solidFill>
                  <a:srgbClr val="000000"/>
                </a:solidFill>
                <a:latin typeface="Calibri" charset="0"/>
              </a:rPr>
              <a:t>soal</a:t>
            </a:r>
            <a:r>
              <a:rPr lang="da-DK" dirty="0" smtClean="0">
                <a:solidFill>
                  <a:srgbClr val="000000"/>
                </a:solidFill>
                <a:latin typeface="Calibri" charset="0"/>
              </a:rPr>
              <a:t> </a:t>
            </a:r>
            <a:r>
              <a:rPr lang="da-DK" dirty="0">
                <a:solidFill>
                  <a:srgbClr val="000000"/>
                </a:solidFill>
                <a:latin typeface="Calibri" charset="0"/>
              </a:rPr>
              <a:t>| </a:t>
            </a:r>
            <a:r>
              <a:rPr lang="id-ID" dirty="0" smtClean="0">
                <a:solidFill>
                  <a:srgbClr val="000000"/>
                </a:solidFill>
                <a:latin typeface="Calibri" charset="0"/>
              </a:rPr>
              <a:t>Baru</a:t>
            </a:r>
            <a:r>
              <a:rPr lang="da-DK" dirty="0" smtClean="0">
                <a:solidFill>
                  <a:srgbClr val="000000"/>
                </a:solidFill>
                <a:latin typeface="Calibri" charset="0"/>
              </a:rPr>
              <a:t>: 5</a:t>
            </a:r>
            <a:r>
              <a:rPr lang="id-ID" smtClean="0">
                <a:solidFill>
                  <a:srgbClr val="000000"/>
                </a:solidFill>
                <a:latin typeface="Calibri" charset="0"/>
              </a:rPr>
              <a:t>8</a:t>
            </a:r>
            <a:r>
              <a:rPr lang="da-DK" smtClean="0">
                <a:solidFill>
                  <a:srgbClr val="000000"/>
                </a:solidFill>
                <a:latin typeface="Calibri" charset="0"/>
              </a:rPr>
              <a:t> </a:t>
            </a:r>
            <a:r>
              <a:rPr lang="id-ID" dirty="0" smtClean="0">
                <a:solidFill>
                  <a:srgbClr val="000000"/>
                </a:solidFill>
                <a:latin typeface="Calibri" charset="0"/>
              </a:rPr>
              <a:t>soal</a:t>
            </a:r>
            <a:endParaRPr lang="da-DK" dirty="0">
              <a:solidFill>
                <a:srgbClr val="000000"/>
              </a:solidFill>
              <a:latin typeface="Calibri" charset="0"/>
            </a:endParaRP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d-ID" dirty="0" smtClean="0">
                <a:solidFill>
                  <a:srgbClr val="000000"/>
                </a:solidFill>
                <a:latin typeface="Calibri" charset="0"/>
              </a:rPr>
              <a:t>Setiap pertanyaan  berfungsi sebagai indikator  karakteristik  sebuah jurnal</a:t>
            </a:r>
            <a:r>
              <a:rPr lang="da-DK" dirty="0" smtClean="0">
                <a:solidFill>
                  <a:srgbClr val="000000"/>
                </a:solidFill>
                <a:latin typeface="Calibri" charset="0"/>
              </a:rPr>
              <a:t>.</a:t>
            </a:r>
            <a:endParaRPr lang="da-DK" dirty="0">
              <a:solidFill>
                <a:srgbClr val="000000"/>
              </a:solidFill>
              <a:latin typeface="Calibri" charset="0"/>
            </a:endParaRPr>
          </a:p>
          <a:p>
            <a:pPr marL="611188" indent="-323850" hangingPunct="1">
              <a:lnSpc>
                <a:spcPct val="100000"/>
              </a:lnSpc>
              <a:spcBef>
                <a:spcPts val="1425"/>
              </a:spcBef>
              <a:spcAft>
                <a:spcPts val="1425"/>
              </a:spcAft>
              <a:buClr>
                <a:srgbClr val="FF950E"/>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da-DK" b="1" dirty="0">
                <a:solidFill>
                  <a:srgbClr val="000000"/>
                </a:solidFill>
                <a:latin typeface="Calibri" charset="0"/>
              </a:rPr>
              <a:t>This calls for volunteers: </a:t>
            </a:r>
            <a:r>
              <a:rPr lang="da-DK" dirty="0" smtClean="0">
                <a:solidFill>
                  <a:srgbClr val="000000"/>
                </a:solidFill>
                <a:latin typeface="Calibri" charset="0"/>
              </a:rPr>
              <a:t>Arabic</a:t>
            </a:r>
            <a:r>
              <a:rPr lang="da-DK" dirty="0">
                <a:solidFill>
                  <a:srgbClr val="000000"/>
                </a:solidFill>
                <a:latin typeface="Calibri" charset="0"/>
              </a:rPr>
              <a:t>, Chinese, Farsi, Hungarian, </a:t>
            </a:r>
            <a:r>
              <a:rPr lang="da-DK" b="1" dirty="0">
                <a:solidFill>
                  <a:srgbClr val="000000"/>
                </a:solidFill>
                <a:latin typeface="Calibri" charset="0"/>
              </a:rPr>
              <a:t>Indonesian</a:t>
            </a:r>
            <a:r>
              <a:rPr lang="da-DK" dirty="0">
                <a:solidFill>
                  <a:srgbClr val="000000"/>
                </a:solidFill>
                <a:latin typeface="Calibri" charset="0"/>
              </a:rPr>
              <a:t>, Polish, Portuguese, Russian, Spanish, </a:t>
            </a:r>
            <a:r>
              <a:rPr lang="da-DK" dirty="0" smtClean="0">
                <a:solidFill>
                  <a:srgbClr val="000000"/>
                </a:solidFill>
                <a:latin typeface="Calibri" charset="0"/>
              </a:rPr>
              <a:t>Turkish</a:t>
            </a:r>
            <a:endParaRPr lang="da-DK" dirty="0">
              <a:solidFill>
                <a:srgbClr val="000000"/>
              </a:solidFill>
              <a:latin typeface="Calibri" charset="0"/>
            </a:endParaRPr>
          </a:p>
        </p:txBody>
      </p:sp>
      <p:pic>
        <p:nvPicPr>
          <p:cNvPr id="26627" name="Picture 2"/>
          <p:cNvPicPr>
            <a:picLocks noChangeAspect="1" noChangeArrowheads="1"/>
          </p:cNvPicPr>
          <p:nvPr/>
        </p:nvPicPr>
        <p:blipFill>
          <a:blip r:embed="rId3"/>
          <a:srcRect/>
          <a:stretch>
            <a:fillRect/>
          </a:stretch>
        </p:blipFill>
        <p:spPr bwMode="auto">
          <a:xfrm>
            <a:off x="395288" y="404813"/>
            <a:ext cx="3705225" cy="1000125"/>
          </a:xfrm>
          <a:prstGeom prst="rect">
            <a:avLst/>
          </a:prstGeom>
          <a:noFill/>
          <a:ln w="9525">
            <a:noFill/>
            <a:round/>
            <a:headEnd/>
            <a:tailEnd/>
          </a:ln>
        </p:spPr>
      </p:pic>
      <p:sp>
        <p:nvSpPr>
          <p:cNvPr id="26628" name="Rectangle 3"/>
          <p:cNvSpPr>
            <a:spLocks noGrp="1" noChangeArrowheads="1"/>
          </p:cNvSpPr>
          <p:nvPr>
            <p:ph type="title" idx="4294967295"/>
          </p:nvPr>
        </p:nvSpPr>
        <p:spPr>
          <a:xfrm>
            <a:off x="4572000" y="428604"/>
            <a:ext cx="4103687" cy="863600"/>
          </a:xfrm>
        </p:spPr>
        <p:txBody>
          <a:bodyPr>
            <a:normAutofit fontScale="90000"/>
          </a:bodyPr>
          <a:lstStyle/>
          <a:p>
            <a:pPr algn="ctr" eaLnBrk="1" hangingPunct="1">
              <a:lnSpc>
                <a:spcPct val="100000"/>
              </a:lnSpc>
              <a:tabLst>
                <a:tab pos="723900" algn="l"/>
                <a:tab pos="1447800" algn="l"/>
                <a:tab pos="2171700" algn="l"/>
                <a:tab pos="2895600" algn="l"/>
                <a:tab pos="3619500" algn="l"/>
              </a:tabLst>
            </a:pPr>
            <a:r>
              <a:rPr lang="id-ID" sz="3200" dirty="0" smtClean="0"/>
              <a:t>Formulir pendaftaran baru</a:t>
            </a:r>
            <a:endParaRPr lang="da-DK" sz="32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7649">
                                            <p:txEl>
                                              <p:pRg st="1" end="1"/>
                                            </p:txEl>
                                          </p:spTgt>
                                        </p:tgtEl>
                                        <p:attrNameLst>
                                          <p:attrName>style.visibility</p:attrName>
                                        </p:attrNameLst>
                                      </p:cBhvr>
                                      <p:to>
                                        <p:strVal val="visible"/>
                                      </p:to>
                                    </p:set>
                                    <p:anim calcmode="lin" valueType="num">
                                      <p:cBhvr additive="repl">
                                        <p:cTn id="7" dur="500" fill="hold"/>
                                        <p:tgtEl>
                                          <p:spTgt spid="27649">
                                            <p:txEl>
                                              <p:pRg st="1" end="1"/>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27649">
                                            <p:txEl>
                                              <p:pRg st="1" end="1"/>
                                            </p:txEl>
                                          </p:spTgt>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7649">
                                            <p:txEl>
                                              <p:pRg st="0" end="0"/>
                                            </p:txEl>
                                          </p:spTgt>
                                        </p:tgtEl>
                                        <p:attrNameLst>
                                          <p:attrName>style.visibility</p:attrName>
                                        </p:attrNameLst>
                                      </p:cBhvr>
                                      <p:to>
                                        <p:strVal val="visible"/>
                                      </p:to>
                                    </p:set>
                                    <p:anim calcmode="lin" valueType="num">
                                      <p:cBhvr additive="repl">
                                        <p:cTn id="13" dur="500" fill="hold"/>
                                        <p:tgtEl>
                                          <p:spTgt spid="27649">
                                            <p:txEl>
                                              <p:pRg st="0" end="0"/>
                                            </p:txEl>
                                          </p:spTgt>
                                        </p:tgtEl>
                                        <p:attrNameLst>
                                          <p:attrName>ppt_x</p:attrName>
                                        </p:attrNameLst>
                                      </p:cBhvr>
                                      <p:tavLst>
                                        <p:tav tm="100000">
                                          <p:val>
                                            <p:strVal val="#ppt_x"/>
                                          </p:val>
                                        </p:tav>
                                        <p:tav tm="100000">
                                          <p:val>
                                            <p:strVal val="#ppt_x"/>
                                          </p:val>
                                        </p:tav>
                                      </p:tavLst>
                                    </p:anim>
                                    <p:anim calcmode="lin" valueType="num">
                                      <p:cBhvr additive="repl">
                                        <p:cTn id="14" dur="500" fill="hold"/>
                                        <p:tgtEl>
                                          <p:spTgt spid="27649">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7649">
                                            <p:txEl>
                                              <p:pRg st="2" end="2"/>
                                            </p:txEl>
                                          </p:spTgt>
                                        </p:tgtEl>
                                        <p:attrNameLst>
                                          <p:attrName>style.visibility</p:attrName>
                                        </p:attrNameLst>
                                      </p:cBhvr>
                                      <p:to>
                                        <p:strVal val="visible"/>
                                      </p:to>
                                    </p:set>
                                    <p:anim calcmode="lin" valueType="num">
                                      <p:cBhvr additive="repl">
                                        <p:cTn id="19" dur="500" fill="hold"/>
                                        <p:tgtEl>
                                          <p:spTgt spid="27649">
                                            <p:txEl>
                                              <p:pRg st="2" end="2"/>
                                            </p:txEl>
                                          </p:spTgt>
                                        </p:tgtEl>
                                        <p:attrNameLst>
                                          <p:attrName>ppt_x</p:attrName>
                                        </p:attrNameLst>
                                      </p:cBhvr>
                                      <p:tavLst>
                                        <p:tav tm="100000">
                                          <p:val>
                                            <p:strVal val="#ppt_x"/>
                                          </p:val>
                                        </p:tav>
                                        <p:tav tm="100000">
                                          <p:val>
                                            <p:strVal val="#ppt_x"/>
                                          </p:val>
                                        </p:tav>
                                      </p:tavLst>
                                    </p:anim>
                                    <p:anim calcmode="lin" valueType="num">
                                      <p:cBhvr additive="repl">
                                        <p:cTn id="20" dur="500" fill="hold"/>
                                        <p:tgtEl>
                                          <p:spTgt spid="27649">
                                            <p:txEl>
                                              <p:pRg st="2" end="2"/>
                                            </p:txEl>
                                          </p:spTgt>
                                        </p:tgtEl>
                                        <p:attrNameLst>
                                          <p:attrName>ppt_y</p:attrName>
                                        </p:attrNameLst>
                                      </p:cBhvr>
                                      <p:tavLst>
                                        <p:tav tm="10000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27649">
                                            <p:txEl>
                                              <p:pRg st="3" end="3"/>
                                            </p:txEl>
                                          </p:spTgt>
                                        </p:tgtEl>
                                        <p:attrNameLst>
                                          <p:attrName>style.visibility</p:attrName>
                                        </p:attrNameLst>
                                      </p:cBhvr>
                                      <p:to>
                                        <p:strVal val="visible"/>
                                      </p:to>
                                    </p:set>
                                    <p:anim calcmode="lin" valueType="num">
                                      <p:cBhvr additive="repl">
                                        <p:cTn id="25" dur="500" fill="hold"/>
                                        <p:tgtEl>
                                          <p:spTgt spid="27649">
                                            <p:txEl>
                                              <p:pRg st="3" end="3"/>
                                            </p:txEl>
                                          </p:spTgt>
                                        </p:tgtEl>
                                        <p:attrNameLst>
                                          <p:attrName>ppt_x</p:attrName>
                                        </p:attrNameLst>
                                      </p:cBhvr>
                                      <p:tavLst>
                                        <p:tav tm="100000">
                                          <p:val>
                                            <p:strVal val="#ppt_x"/>
                                          </p:val>
                                        </p:tav>
                                        <p:tav tm="100000">
                                          <p:val>
                                            <p:strVal val="#ppt_x"/>
                                          </p:val>
                                        </p:tav>
                                      </p:tavLst>
                                    </p:anim>
                                    <p:anim calcmode="lin" valueType="num">
                                      <p:cBhvr additive="repl">
                                        <p:cTn id="26" dur="500" fill="hold"/>
                                        <p:tgtEl>
                                          <p:spTgt spid="27649">
                                            <p:txEl>
                                              <p:pRg st="3" end="3"/>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535488" y="144463"/>
            <a:ext cx="4103687" cy="863600"/>
          </a:xfrm>
        </p:spPr>
        <p:txBody>
          <a:bodyPr/>
          <a:lstStyle/>
          <a:p>
            <a:pPr algn="ctr" eaLnBrk="1" hangingPunct="1">
              <a:lnSpc>
                <a:spcPct val="100000"/>
              </a:lnSpc>
              <a:tabLst>
                <a:tab pos="723900" algn="l"/>
                <a:tab pos="1447800" algn="l"/>
                <a:tab pos="2171700" algn="l"/>
                <a:tab pos="2895600" algn="l"/>
                <a:tab pos="3619500" algn="l"/>
              </a:tabLst>
            </a:pPr>
            <a:r>
              <a:rPr lang="da-DK" sz="2600" smtClean="0"/>
              <a:t>DOAJ's new application form</a:t>
            </a:r>
          </a:p>
        </p:txBody>
      </p:sp>
      <p:pic>
        <p:nvPicPr>
          <p:cNvPr id="25603" name="Picture 2"/>
          <p:cNvPicPr>
            <a:picLocks noChangeAspect="1" noChangeArrowheads="1"/>
          </p:cNvPicPr>
          <p:nvPr/>
        </p:nvPicPr>
        <p:blipFill>
          <a:blip r:embed="rId3"/>
          <a:srcRect/>
          <a:stretch>
            <a:fillRect/>
          </a:stretch>
        </p:blipFill>
        <p:spPr bwMode="auto">
          <a:xfrm>
            <a:off x="255588" y="215900"/>
            <a:ext cx="2840037" cy="792163"/>
          </a:xfrm>
          <a:prstGeom prst="rect">
            <a:avLst/>
          </a:prstGeom>
          <a:noFill/>
          <a:ln w="9525">
            <a:noFill/>
            <a:round/>
            <a:headEnd/>
            <a:tailEnd/>
          </a:ln>
        </p:spPr>
      </p:pic>
      <p:pic>
        <p:nvPicPr>
          <p:cNvPr id="25604" name="Picture 3"/>
          <p:cNvPicPr>
            <a:picLocks noChangeAspect="1" noChangeArrowheads="1"/>
          </p:cNvPicPr>
          <p:nvPr/>
        </p:nvPicPr>
        <p:blipFill>
          <a:blip r:embed="rId4"/>
          <a:srcRect/>
          <a:stretch>
            <a:fillRect/>
          </a:stretch>
        </p:blipFill>
        <p:spPr bwMode="auto">
          <a:xfrm>
            <a:off x="215900" y="1223963"/>
            <a:ext cx="8712200" cy="5400675"/>
          </a:xfrm>
          <a:prstGeom prst="rect">
            <a:avLst/>
          </a:prstGeom>
          <a:noFill/>
          <a:ln w="9525">
            <a:noFill/>
            <a:round/>
            <a:headEnd/>
            <a:tailEnd/>
          </a:ln>
        </p:spPr>
      </p:pic>
      <p:sp>
        <p:nvSpPr>
          <p:cNvPr id="26628" name="Oval 4"/>
          <p:cNvSpPr>
            <a:spLocks noChangeArrowheads="1"/>
          </p:cNvSpPr>
          <p:nvPr/>
        </p:nvSpPr>
        <p:spPr bwMode="auto">
          <a:xfrm>
            <a:off x="144463" y="1295400"/>
            <a:ext cx="792162" cy="360363"/>
          </a:xfrm>
          <a:prstGeom prst="ellipse">
            <a:avLst/>
          </a:prstGeom>
          <a:noFill/>
          <a:ln w="18000">
            <a:solidFill>
              <a:srgbClr val="FF0000"/>
            </a:solidFill>
            <a:round/>
            <a:headEnd/>
            <a:tailEnd/>
          </a:ln>
        </p:spPr>
        <p:txBody>
          <a:bodyPr wrap="none" anchor="ctr"/>
          <a:lstStyle/>
          <a:p>
            <a:endParaRPr lang="id-ID"/>
          </a:p>
        </p:txBody>
      </p:sp>
      <p:sp>
        <p:nvSpPr>
          <p:cNvPr id="26629" name="Oval 5"/>
          <p:cNvSpPr>
            <a:spLocks noChangeArrowheads="1"/>
          </p:cNvSpPr>
          <p:nvPr/>
        </p:nvSpPr>
        <p:spPr bwMode="auto">
          <a:xfrm>
            <a:off x="2016125" y="2735263"/>
            <a:ext cx="3959225" cy="360362"/>
          </a:xfrm>
          <a:prstGeom prst="ellipse">
            <a:avLst/>
          </a:prstGeom>
          <a:noFill/>
          <a:ln w="18000">
            <a:solidFill>
              <a:srgbClr val="FF0000"/>
            </a:solidFill>
            <a:round/>
            <a:headEnd/>
            <a:tailEnd/>
          </a:ln>
        </p:spPr>
        <p:txBody>
          <a:bodyPr wrap="none" anchor="ctr"/>
          <a:lstStyle/>
          <a:p>
            <a:endParaRPr lang="id-ID"/>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26628"/>
                                        </p:tgtEl>
                                        <p:attrNameLst>
                                          <p:attrName>style.visibility</p:attrName>
                                        </p:attrNameLst>
                                      </p:cBhvr>
                                      <p:to>
                                        <p:strVal val="visible"/>
                                      </p:to>
                                    </p:set>
                                  </p:childTnLst>
                                  <p:subTnLst>
                                    <p:set>
                                      <p:cBhvr override="childStyle">
                                        <p:cTn dur="1" fill="hold" display="0" masterRel="nextClick" afterEffect="1"/>
                                        <p:tgtEl>
                                          <p:spTgt spid="266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fill="hold" grpId="0" nodeType="clickEffect">
                                  <p:stCondLst>
                                    <p:cond delay="0"/>
                                  </p:stCondLst>
                                  <p:childTnLst>
                                    <p:set>
                                      <p:cBhvr additive="repl">
                                        <p:cTn id="10"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Isian Formulir Registrasi DOAJ</a:t>
            </a:r>
            <a:endParaRPr lang="id-ID" dirty="0"/>
          </a:p>
        </p:txBody>
      </p:sp>
      <p:sp>
        <p:nvSpPr>
          <p:cNvPr id="3" name="Content Placeholder 2"/>
          <p:cNvSpPr>
            <a:spLocks noGrp="1"/>
          </p:cNvSpPr>
          <p:nvPr>
            <p:ph idx="1"/>
          </p:nvPr>
        </p:nvSpPr>
        <p:spPr/>
        <p:txBody>
          <a:bodyPr/>
          <a:lstStyle/>
          <a:p>
            <a:r>
              <a:rPr lang="id-ID" b="1" dirty="0"/>
              <a:t>Basic Journal Information</a:t>
            </a:r>
            <a:r>
              <a:rPr lang="id-ID" dirty="0" smtClean="0"/>
              <a:t>  (1-35)</a:t>
            </a:r>
          </a:p>
          <a:p>
            <a:r>
              <a:rPr lang="en-US" b="1" dirty="0"/>
              <a:t>Quality and Transparency of the Editorial Board Process</a:t>
            </a:r>
            <a:r>
              <a:rPr lang="en-US" dirty="0" smtClean="0"/>
              <a:t> </a:t>
            </a:r>
            <a:r>
              <a:rPr lang="id-ID" dirty="0" smtClean="0"/>
              <a:t>( 36-43)</a:t>
            </a:r>
          </a:p>
          <a:p>
            <a:r>
              <a:rPr lang="en-US" b="1" dirty="0"/>
              <a:t>How Open is the Journal?</a:t>
            </a:r>
            <a:r>
              <a:rPr lang="en-US" dirty="0" smtClean="0"/>
              <a:t> </a:t>
            </a:r>
            <a:r>
              <a:rPr lang="id-ID" dirty="0" smtClean="0"/>
              <a:t>(44)</a:t>
            </a:r>
          </a:p>
          <a:p>
            <a:r>
              <a:rPr lang="id-ID" b="1" dirty="0"/>
              <a:t>Content Licensing</a:t>
            </a:r>
            <a:r>
              <a:rPr lang="id-ID" dirty="0" smtClean="0"/>
              <a:t>  (45-51)</a:t>
            </a:r>
          </a:p>
          <a:p>
            <a:r>
              <a:rPr lang="id-ID" b="1" dirty="0" smtClean="0"/>
              <a:t>Copyright and Permissions </a:t>
            </a:r>
            <a:r>
              <a:rPr lang="id-ID" dirty="0" smtClean="0"/>
              <a:t>(52-55)</a:t>
            </a:r>
          </a:p>
          <a:p>
            <a:r>
              <a:rPr lang="id-ID" b="1" dirty="0"/>
              <a:t>Information about You</a:t>
            </a:r>
            <a:r>
              <a:rPr lang="id-ID" dirty="0" smtClean="0"/>
              <a:t> (56-58)</a:t>
            </a:r>
          </a:p>
          <a:p>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Basic Journal Information</a:t>
            </a:r>
            <a:endParaRPr lang="id-ID" dirty="0"/>
          </a:p>
        </p:txBody>
      </p:sp>
      <p:sp>
        <p:nvSpPr>
          <p:cNvPr id="4" name="Text Placeholder 3"/>
          <p:cNvSpPr>
            <a:spLocks noGrp="1"/>
          </p:cNvSpPr>
          <p:nvPr>
            <p:ph type="body" idx="1"/>
          </p:nvPr>
        </p:nvSpPr>
        <p:spPr/>
        <p:txBody>
          <a:bodyPr>
            <a:normAutofit/>
          </a:bodyPr>
          <a:lstStyle/>
          <a:p>
            <a:r>
              <a:rPr lang="id-ID" sz="4800" dirty="0" smtClean="0"/>
              <a:t>1-35</a:t>
            </a:r>
            <a:endParaRPr lang="id-ID" sz="4800" dirty="0"/>
          </a:p>
        </p:txBody>
      </p:sp>
      <p:pic>
        <p:nvPicPr>
          <p:cNvPr id="6" name="Picture 2"/>
          <p:cNvPicPr>
            <a:picLocks noChangeAspect="1" noChangeArrowheads="1"/>
          </p:cNvPicPr>
          <p:nvPr/>
        </p:nvPicPr>
        <p:blipFill>
          <a:blip r:embed="rId2"/>
          <a:srcRect/>
          <a:stretch>
            <a:fillRect/>
          </a:stretch>
        </p:blipFill>
        <p:spPr bwMode="auto">
          <a:xfrm>
            <a:off x="395288" y="404813"/>
            <a:ext cx="3705225" cy="10001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Pertanyaan 1-6</a:t>
            </a:r>
            <a:endParaRPr lang="id-ID" dirty="0"/>
          </a:p>
        </p:txBody>
      </p:sp>
      <p:sp>
        <p:nvSpPr>
          <p:cNvPr id="5" name="Content Placeholder 4"/>
          <p:cNvSpPr>
            <a:spLocks noGrp="1"/>
          </p:cNvSpPr>
          <p:nvPr>
            <p:ph sz="half" idx="1"/>
          </p:nvPr>
        </p:nvSpPr>
        <p:spPr/>
        <p:txBody>
          <a:bodyPr/>
          <a:lstStyle/>
          <a:p>
            <a:pPr marL="514350" indent="-514350">
              <a:buFont typeface="+mj-lt"/>
              <a:buAutoNum type="arabicPeriod"/>
            </a:pPr>
            <a:r>
              <a:rPr lang="id-ID" dirty="0" smtClean="0"/>
              <a:t>Journal title</a:t>
            </a:r>
          </a:p>
          <a:p>
            <a:pPr marL="514350" indent="-514350">
              <a:buFont typeface="+mj-lt"/>
              <a:buAutoNum type="arabicPeriod"/>
            </a:pPr>
            <a:r>
              <a:rPr lang="id-ID" dirty="0" smtClean="0"/>
              <a:t>URL </a:t>
            </a:r>
          </a:p>
          <a:p>
            <a:pPr marL="514350" indent="-514350">
              <a:buFont typeface="+mj-lt"/>
              <a:buAutoNum type="arabicPeriod"/>
            </a:pPr>
            <a:r>
              <a:rPr lang="id-ID" dirty="0" smtClean="0"/>
              <a:t>Alternative title </a:t>
            </a:r>
          </a:p>
          <a:p>
            <a:pPr marL="514350" indent="-514350">
              <a:buFont typeface="+mj-lt"/>
              <a:buAutoNum type="arabicPeriod"/>
            </a:pPr>
            <a:r>
              <a:rPr lang="id-ID" dirty="0" smtClean="0"/>
              <a:t>Journal ISSN (print version) </a:t>
            </a:r>
          </a:p>
          <a:p>
            <a:pPr marL="514350" indent="-514350">
              <a:buFont typeface="+mj-lt"/>
              <a:buAutoNum type="arabicPeriod"/>
            </a:pPr>
            <a:r>
              <a:rPr lang="id-ID" dirty="0" smtClean="0"/>
              <a:t>Journal ISSN (online version) </a:t>
            </a:r>
          </a:p>
          <a:p>
            <a:pPr marL="514350" indent="-514350">
              <a:buFont typeface="+mj-lt"/>
              <a:buAutoNum type="arabicPeriod"/>
            </a:pPr>
            <a:r>
              <a:rPr lang="id-ID" dirty="0" smtClean="0"/>
              <a:t>Publisher </a:t>
            </a:r>
            <a:endParaRPr lang="id-ID" dirty="0"/>
          </a:p>
        </p:txBody>
      </p:sp>
      <p:sp>
        <p:nvSpPr>
          <p:cNvPr id="6" name="Content Placeholder 5"/>
          <p:cNvSpPr>
            <a:spLocks noGrp="1"/>
          </p:cNvSpPr>
          <p:nvPr>
            <p:ph sz="half" idx="2"/>
          </p:nvPr>
        </p:nvSpPr>
        <p:spPr/>
        <p:txBody>
          <a:bodyPr/>
          <a:lstStyle/>
          <a:p>
            <a:pPr marL="514350" indent="-514350">
              <a:buFont typeface="+mj-lt"/>
              <a:buAutoNum type="arabicParenR"/>
            </a:pPr>
            <a:r>
              <a:rPr lang="id-ID" dirty="0" smtClean="0"/>
              <a:t>Nama sesuai issn</a:t>
            </a:r>
          </a:p>
          <a:p>
            <a:pPr marL="514350" indent="-514350">
              <a:buFont typeface="+mj-lt"/>
              <a:buAutoNum type="arabicParenR"/>
            </a:pPr>
            <a:r>
              <a:rPr lang="id-ID" dirty="0" smtClean="0"/>
              <a:t>Alamat website jurnal</a:t>
            </a:r>
          </a:p>
          <a:p>
            <a:pPr marL="514350" indent="-514350">
              <a:buFont typeface="+mj-lt"/>
              <a:buAutoNum type="arabicParenR"/>
            </a:pPr>
            <a:r>
              <a:rPr lang="id-ID" dirty="0" smtClean="0"/>
              <a:t>Singkatan nama jurnal </a:t>
            </a:r>
          </a:p>
          <a:p>
            <a:pPr marL="514350" indent="-514350">
              <a:buFont typeface="+mj-lt"/>
              <a:buAutoNum type="arabicParenR"/>
            </a:pPr>
            <a:r>
              <a:rPr lang="id-ID" dirty="0" smtClean="0"/>
              <a:t>1234-1234</a:t>
            </a:r>
          </a:p>
          <a:p>
            <a:pPr marL="514350" indent="-514350">
              <a:buFont typeface="+mj-lt"/>
              <a:buAutoNum type="arabicParenR"/>
            </a:pPr>
            <a:r>
              <a:rPr lang="id-ID" dirty="0" smtClean="0"/>
              <a:t>Pastikan berbeda dengan ISSN cetak</a:t>
            </a:r>
          </a:p>
          <a:p>
            <a:pPr marL="514350" indent="-514350">
              <a:buFont typeface="+mj-lt"/>
              <a:buAutoNum type="arabicParenR"/>
            </a:pPr>
            <a:r>
              <a:rPr lang="id-ID" dirty="0" smtClean="0"/>
              <a:t>Nama intansi/organisasi penerbit</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43169" y="820822"/>
            <a:ext cx="8229599" cy="566593"/>
          </a:xfrm>
        </p:spPr>
        <p:txBody>
          <a:bodyPr>
            <a:noAutofit/>
          </a:bodyPr>
          <a:lstStyle/>
          <a:p>
            <a:pPr algn="l" defTabSz="1099566"/>
            <a:r>
              <a:rPr lang="id-ID" altLang="en-US" sz="5400" b="1" dirty="0" smtClean="0">
                <a:solidFill>
                  <a:schemeClr val="accent2"/>
                </a:solidFill>
              </a:rPr>
              <a:t>Indeks memudahkan</a:t>
            </a:r>
            <a:endParaRPr lang="en-GB" altLang="en-US" sz="5400" b="1" dirty="0" smtClean="0">
              <a:solidFill>
                <a:schemeClr val="accent2"/>
              </a:solidFill>
              <a:cs typeface="Times New Roman" pitchFamily="18" charset="0"/>
            </a:endParaRPr>
          </a:p>
        </p:txBody>
      </p:sp>
      <p:sp>
        <p:nvSpPr>
          <p:cNvPr id="3075" name="Rectangle 3"/>
          <p:cNvSpPr>
            <a:spLocks noGrp="1" noChangeArrowheads="1"/>
          </p:cNvSpPr>
          <p:nvPr>
            <p:ph type="body" idx="4294967295"/>
          </p:nvPr>
        </p:nvSpPr>
        <p:spPr>
          <a:xfrm>
            <a:off x="553444" y="1515631"/>
            <a:ext cx="8229599" cy="3654246"/>
          </a:xfrm>
          <a:prstGeom prst="rect">
            <a:avLst/>
          </a:prstGeom>
        </p:spPr>
        <p:txBody>
          <a:bodyPr>
            <a:normAutofit lnSpcReduction="10000"/>
          </a:bodyPr>
          <a:lstStyle/>
          <a:p>
            <a:pPr marL="893397" lvl="1" indent="-343614" defTabSz="1099566">
              <a:lnSpc>
                <a:spcPct val="90000"/>
              </a:lnSpc>
            </a:pPr>
            <a:r>
              <a:rPr lang="sv-SE" altLang="en-US" sz="3600" dirty="0" smtClean="0">
                <a:solidFill>
                  <a:srgbClr val="FF6600"/>
                </a:solidFill>
                <a:cs typeface="Times New Roman" pitchFamily="18" charset="0"/>
              </a:rPr>
              <a:t>aggregators &amp; libraries</a:t>
            </a:r>
            <a:r>
              <a:rPr lang="id-ID" altLang="en-US" sz="3600" dirty="0" smtClean="0">
                <a:solidFill>
                  <a:srgbClr val="FF6600"/>
                </a:solidFill>
                <a:cs typeface="Times New Roman" pitchFamily="18" charset="0"/>
              </a:rPr>
              <a:t>:</a:t>
            </a:r>
            <a:r>
              <a:rPr lang="sv-SE" altLang="en-US" sz="3600" dirty="0" smtClean="0">
                <a:cs typeface="Times New Roman" pitchFamily="18" charset="0"/>
              </a:rPr>
              <a:t> </a:t>
            </a:r>
            <a:r>
              <a:rPr lang="id-ID" altLang="en-US" sz="3600" dirty="0" smtClean="0">
                <a:cs typeface="Times New Roman" pitchFamily="18" charset="0"/>
              </a:rPr>
              <a:t>mengintegrasi </a:t>
            </a:r>
            <a:r>
              <a:rPr lang="sv-SE" altLang="en-US" sz="3600" dirty="0" smtClean="0">
                <a:cs typeface="Times New Roman" pitchFamily="18" charset="0"/>
              </a:rPr>
              <a:t>jurnal</a:t>
            </a:r>
            <a:r>
              <a:rPr lang="id-ID" altLang="en-US" sz="3600" dirty="0" smtClean="0">
                <a:cs typeface="Times New Roman" pitchFamily="18" charset="0"/>
              </a:rPr>
              <a:t> terindeks</a:t>
            </a:r>
            <a:r>
              <a:rPr lang="sv-SE" altLang="en-US" sz="3600" dirty="0" smtClean="0">
                <a:cs typeface="Times New Roman" pitchFamily="18" charset="0"/>
              </a:rPr>
              <a:t> d</a:t>
            </a:r>
            <a:r>
              <a:rPr lang="id-ID" altLang="en-US" sz="3600" dirty="0" smtClean="0">
                <a:cs typeface="Times New Roman" pitchFamily="18" charset="0"/>
              </a:rPr>
              <a:t>engan layanannya</a:t>
            </a:r>
            <a:r>
              <a:rPr lang="sv-SE" altLang="en-US" sz="3600" dirty="0" smtClean="0">
                <a:solidFill>
                  <a:srgbClr val="FF6600"/>
                </a:solidFill>
                <a:cs typeface="Times New Roman" pitchFamily="18" charset="0"/>
              </a:rPr>
              <a:t> </a:t>
            </a:r>
          </a:p>
          <a:p>
            <a:pPr marL="893397" lvl="1" indent="-343614" defTabSz="1099566">
              <a:lnSpc>
                <a:spcPct val="90000"/>
              </a:lnSpc>
            </a:pPr>
            <a:r>
              <a:rPr lang="id-ID" altLang="en-US" sz="3600" dirty="0" smtClean="0">
                <a:solidFill>
                  <a:srgbClr val="FF6600"/>
                </a:solidFill>
                <a:cs typeface="Times New Roman" pitchFamily="18" charset="0"/>
              </a:rPr>
              <a:t>P</a:t>
            </a:r>
            <a:r>
              <a:rPr lang="sv-SE" altLang="en-US" sz="3600" dirty="0" smtClean="0">
                <a:solidFill>
                  <a:srgbClr val="FF6600"/>
                </a:solidFill>
                <a:cs typeface="Times New Roman" pitchFamily="18" charset="0"/>
              </a:rPr>
              <a:t>ublishers</a:t>
            </a:r>
            <a:r>
              <a:rPr lang="id-ID" altLang="en-US" sz="3600" dirty="0" smtClean="0">
                <a:solidFill>
                  <a:srgbClr val="FF6600"/>
                </a:solidFill>
                <a:cs typeface="Times New Roman" pitchFamily="18" charset="0"/>
              </a:rPr>
              <a:t>:</a:t>
            </a:r>
            <a:r>
              <a:rPr lang="sv-SE" altLang="en-US" sz="3600" dirty="0" smtClean="0">
                <a:cs typeface="Times New Roman" pitchFamily="18" charset="0"/>
              </a:rPr>
              <a:t> </a:t>
            </a:r>
            <a:r>
              <a:rPr lang="id-ID" altLang="en-US" sz="3600" dirty="0" smtClean="0">
                <a:cs typeface="Times New Roman" pitchFamily="18" charset="0"/>
              </a:rPr>
              <a:t>menguatkan posisi jurnal </a:t>
            </a:r>
            <a:r>
              <a:rPr lang="sv-SE" altLang="en-US" sz="3600" dirty="0" smtClean="0">
                <a:solidFill>
                  <a:srgbClr val="FF6600"/>
                </a:solidFill>
                <a:cs typeface="Times New Roman" pitchFamily="18" charset="0"/>
              </a:rPr>
              <a:t> </a:t>
            </a:r>
          </a:p>
          <a:p>
            <a:pPr marL="893397" lvl="1" indent="-343614" defTabSz="1099566">
              <a:lnSpc>
                <a:spcPct val="90000"/>
              </a:lnSpc>
            </a:pPr>
            <a:r>
              <a:rPr lang="sv-SE" altLang="en-US" sz="3600" dirty="0" smtClean="0">
                <a:solidFill>
                  <a:srgbClr val="FF6600"/>
                </a:solidFill>
                <a:cs typeface="Times New Roman" pitchFamily="18" charset="0"/>
              </a:rPr>
              <a:t>Readers</a:t>
            </a:r>
            <a:r>
              <a:rPr lang="id-ID" altLang="en-US" sz="3600" dirty="0" smtClean="0">
                <a:solidFill>
                  <a:srgbClr val="FF6600"/>
                </a:solidFill>
                <a:cs typeface="Times New Roman" pitchFamily="18" charset="0"/>
              </a:rPr>
              <a:t>:</a:t>
            </a:r>
            <a:r>
              <a:rPr lang="sv-SE" altLang="en-US" sz="3600" dirty="0" smtClean="0">
                <a:cs typeface="Times New Roman" pitchFamily="18" charset="0"/>
              </a:rPr>
              <a:t> </a:t>
            </a:r>
            <a:r>
              <a:rPr lang="id-ID" altLang="en-US" sz="3600" dirty="0" smtClean="0">
                <a:cs typeface="Times New Roman" pitchFamily="18" charset="0"/>
              </a:rPr>
              <a:t>mencari artikel sebagai referensi</a:t>
            </a:r>
            <a:endParaRPr lang="sv-SE" altLang="en-US" sz="3600" dirty="0" smtClean="0">
              <a:cs typeface="Times New Roman" pitchFamily="18" charset="0"/>
            </a:endParaRPr>
          </a:p>
          <a:p>
            <a:pPr marL="893397" lvl="1" indent="-343614" defTabSz="1099566">
              <a:lnSpc>
                <a:spcPct val="90000"/>
              </a:lnSpc>
            </a:pPr>
            <a:r>
              <a:rPr lang="sv-SE" altLang="en-US" sz="3600" dirty="0" smtClean="0">
                <a:solidFill>
                  <a:srgbClr val="FF6600"/>
                </a:solidFill>
                <a:cs typeface="Times New Roman" pitchFamily="18" charset="0"/>
              </a:rPr>
              <a:t>Authors</a:t>
            </a:r>
            <a:r>
              <a:rPr lang="id-ID" altLang="en-US" sz="3600" dirty="0" smtClean="0">
                <a:solidFill>
                  <a:srgbClr val="FF6600"/>
                </a:solidFill>
                <a:cs typeface="Times New Roman" pitchFamily="18" charset="0"/>
              </a:rPr>
              <a:t>: </a:t>
            </a:r>
            <a:r>
              <a:rPr lang="sv-SE" altLang="en-US" sz="3600" dirty="0" smtClean="0">
                <a:cs typeface="Times New Roman" pitchFamily="18" charset="0"/>
              </a:rPr>
              <a:t> </a:t>
            </a:r>
            <a:r>
              <a:rPr lang="id-ID" altLang="en-US" sz="3600" dirty="0" smtClean="0">
                <a:cs typeface="Times New Roman" pitchFamily="18" charset="0"/>
              </a:rPr>
              <a:t>mencari jurnal yang tepat publikasi + meningkatkan ketenaran</a:t>
            </a:r>
            <a:endParaRPr lang="en-GB" altLang="en-US" sz="3600" dirty="0" smtClean="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Pertanyaan 7-11</a:t>
            </a:r>
            <a:endParaRPr lang="id-ID" dirty="0"/>
          </a:p>
        </p:txBody>
      </p:sp>
      <p:sp>
        <p:nvSpPr>
          <p:cNvPr id="3" name="Content Placeholder 2"/>
          <p:cNvSpPr>
            <a:spLocks noGrp="1"/>
          </p:cNvSpPr>
          <p:nvPr>
            <p:ph sz="half" idx="1"/>
          </p:nvPr>
        </p:nvSpPr>
        <p:spPr/>
        <p:txBody>
          <a:bodyPr/>
          <a:lstStyle/>
          <a:p>
            <a:pPr marL="514350" indent="-514350">
              <a:buFont typeface="+mj-lt"/>
              <a:buAutoNum type="arabicPeriod" startAt="7"/>
            </a:pPr>
            <a:r>
              <a:rPr lang="id-ID" dirty="0" smtClean="0"/>
              <a:t>Society or Institution</a:t>
            </a:r>
          </a:p>
          <a:p>
            <a:pPr marL="514350" indent="-514350">
              <a:buFont typeface="+mj-lt"/>
              <a:buAutoNum type="arabicPeriod" startAt="7"/>
            </a:pPr>
            <a:r>
              <a:rPr lang="id-ID" dirty="0" smtClean="0"/>
              <a:t>Platform, Host or Aggregator  </a:t>
            </a:r>
          </a:p>
          <a:p>
            <a:pPr marL="514350" indent="-514350">
              <a:buFont typeface="+mj-lt"/>
              <a:buAutoNum type="arabicPeriod" startAt="7"/>
            </a:pPr>
            <a:r>
              <a:rPr lang="en-US" dirty="0" smtClean="0"/>
              <a:t>Name of Contact for this journal </a:t>
            </a:r>
            <a:endParaRPr lang="id-ID" dirty="0" smtClean="0"/>
          </a:p>
          <a:p>
            <a:pPr marL="514350" indent="-514350">
              <a:buFont typeface="+mj-lt"/>
              <a:buAutoNum type="arabicPeriod" startAt="7"/>
            </a:pPr>
            <a:r>
              <a:rPr lang="id-ID" dirty="0" smtClean="0"/>
              <a:t>Contact's email address</a:t>
            </a:r>
          </a:p>
          <a:p>
            <a:pPr marL="514350" indent="-514350">
              <a:buFont typeface="+mj-lt"/>
              <a:buAutoNum type="arabicPeriod" startAt="7"/>
            </a:pPr>
            <a:r>
              <a:rPr lang="id-ID" dirty="0" smtClean="0"/>
              <a:t>Confirm Contact's email address </a:t>
            </a:r>
            <a:endParaRPr lang="id-ID" dirty="0"/>
          </a:p>
        </p:txBody>
      </p:sp>
      <p:sp>
        <p:nvSpPr>
          <p:cNvPr id="4" name="Content Placeholder 3"/>
          <p:cNvSpPr>
            <a:spLocks noGrp="1"/>
          </p:cNvSpPr>
          <p:nvPr>
            <p:ph sz="half" idx="2"/>
          </p:nvPr>
        </p:nvSpPr>
        <p:spPr/>
        <p:txBody>
          <a:bodyPr/>
          <a:lstStyle/>
          <a:p>
            <a:pPr marL="514350" indent="-514350">
              <a:buFont typeface="+mj-lt"/>
              <a:buAutoNum type="arabicParenR" startAt="7"/>
            </a:pPr>
            <a:r>
              <a:rPr lang="id-ID" dirty="0" smtClean="0"/>
              <a:t>Institusi terkait boleh kosong</a:t>
            </a:r>
          </a:p>
          <a:p>
            <a:pPr marL="514350" indent="-514350">
              <a:buFont typeface="+mj-lt"/>
              <a:buAutoNum type="arabicParenR" startAt="7"/>
            </a:pPr>
            <a:r>
              <a:rPr lang="id-ID" dirty="0" smtClean="0"/>
              <a:t>Host (e.g. OJS) Agregator: EBSCO boleh kosong</a:t>
            </a:r>
          </a:p>
          <a:p>
            <a:pPr marL="514350" indent="-514350">
              <a:buFont typeface="+mj-lt"/>
              <a:buAutoNum type="arabicParenR" startAt="7"/>
            </a:pPr>
            <a:r>
              <a:rPr lang="id-ID" dirty="0" smtClean="0"/>
              <a:t>Jurnal Manager/ E. In chief</a:t>
            </a:r>
          </a:p>
          <a:p>
            <a:pPr marL="514350" indent="-514350">
              <a:buFont typeface="+mj-lt"/>
              <a:buAutoNum type="arabicParenR" startAt="7"/>
            </a:pPr>
            <a:r>
              <a:rPr lang="id-ID" dirty="0" smtClean="0"/>
              <a:t>Email  no.9</a:t>
            </a:r>
          </a:p>
          <a:p>
            <a:pPr marL="514350" indent="-514350">
              <a:buFont typeface="+mj-lt"/>
              <a:buAutoNum type="arabicParenR" startAt="7"/>
            </a:pPr>
            <a:r>
              <a:rPr lang="id-ID" dirty="0" smtClean="0"/>
              <a:t>Ulang no.10</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Pertanyaan 12-16</a:t>
            </a:r>
            <a:endParaRPr lang="id-ID" dirty="0"/>
          </a:p>
        </p:txBody>
      </p:sp>
      <p:sp>
        <p:nvSpPr>
          <p:cNvPr id="3" name="Content Placeholder 2"/>
          <p:cNvSpPr>
            <a:spLocks noGrp="1"/>
          </p:cNvSpPr>
          <p:nvPr>
            <p:ph sz="half" idx="1"/>
          </p:nvPr>
        </p:nvSpPr>
        <p:spPr/>
        <p:txBody>
          <a:bodyPr>
            <a:normAutofit fontScale="92500" lnSpcReduction="10000"/>
          </a:bodyPr>
          <a:lstStyle/>
          <a:p>
            <a:pPr marL="514350" indent="-514350">
              <a:buFont typeface="+mj-lt"/>
              <a:buAutoNum type="arabicPeriod" startAt="12"/>
            </a:pPr>
            <a:r>
              <a:rPr lang="en-US" dirty="0" smtClean="0"/>
              <a:t>In which country is the publisher of the journal based? </a:t>
            </a:r>
            <a:endParaRPr lang="id-ID" dirty="0" smtClean="0"/>
          </a:p>
          <a:p>
            <a:pPr marL="514350" indent="-514350">
              <a:buFont typeface="+mj-lt"/>
              <a:buAutoNum type="arabicPeriod" startAt="12"/>
            </a:pPr>
            <a:r>
              <a:rPr lang="en-US" dirty="0" smtClean="0"/>
              <a:t>Does the journal have article processing charges (APCs)? </a:t>
            </a:r>
            <a:endParaRPr lang="id-ID" dirty="0" smtClean="0"/>
          </a:p>
          <a:p>
            <a:pPr marL="514350" indent="-514350">
              <a:buFont typeface="+mj-lt"/>
              <a:buAutoNum type="arabicPeriod" startAt="12"/>
            </a:pPr>
            <a:r>
              <a:rPr lang="en-US" dirty="0" smtClean="0"/>
              <a:t>Enter the URL where this information can be found </a:t>
            </a:r>
            <a:endParaRPr lang="id-ID" dirty="0" smtClean="0"/>
          </a:p>
          <a:p>
            <a:pPr marL="514350" indent="-514350">
              <a:buFont typeface="+mj-lt"/>
              <a:buAutoNum type="arabicPeriod" startAt="12"/>
            </a:pPr>
            <a:r>
              <a:rPr lang="id-ID" dirty="0" smtClean="0"/>
              <a:t>Amount </a:t>
            </a:r>
          </a:p>
          <a:p>
            <a:pPr marL="514350" indent="-514350">
              <a:buFont typeface="+mj-lt"/>
              <a:buAutoNum type="arabicPeriod" startAt="12"/>
            </a:pPr>
            <a:r>
              <a:rPr lang="id-ID" dirty="0" smtClean="0"/>
              <a:t>Currency</a:t>
            </a:r>
            <a:endParaRPr lang="id-ID" dirty="0"/>
          </a:p>
        </p:txBody>
      </p:sp>
      <p:sp>
        <p:nvSpPr>
          <p:cNvPr id="4" name="Content Placeholder 3"/>
          <p:cNvSpPr>
            <a:spLocks noGrp="1"/>
          </p:cNvSpPr>
          <p:nvPr>
            <p:ph sz="half" idx="2"/>
          </p:nvPr>
        </p:nvSpPr>
        <p:spPr/>
        <p:txBody>
          <a:bodyPr>
            <a:normAutofit fontScale="92500" lnSpcReduction="10000"/>
          </a:bodyPr>
          <a:lstStyle/>
          <a:p>
            <a:pPr marL="514350" indent="-514350">
              <a:buFont typeface="+mj-lt"/>
              <a:buAutoNum type="arabicParenR" startAt="12"/>
            </a:pPr>
            <a:r>
              <a:rPr lang="id-ID" dirty="0" smtClean="0"/>
              <a:t>Pilih negara penulis</a:t>
            </a:r>
          </a:p>
          <a:p>
            <a:pPr marL="514350" indent="-514350">
              <a:buFont typeface="+mj-lt"/>
              <a:buAutoNum type="arabicParenR" startAt="12"/>
            </a:pPr>
            <a:r>
              <a:rPr lang="id-ID" dirty="0" smtClean="0"/>
              <a:t>Biaya publikasi yang dibebankan pada artikel yang diterima?</a:t>
            </a:r>
          </a:p>
          <a:p>
            <a:pPr marL="514350" indent="-514350">
              <a:buFont typeface="+mj-lt"/>
              <a:buAutoNum type="arabicParenR" startAt="12"/>
            </a:pPr>
            <a:r>
              <a:rPr lang="id-ID" dirty="0" smtClean="0"/>
              <a:t>Cantumkan jika ada APC</a:t>
            </a:r>
          </a:p>
          <a:p>
            <a:pPr marL="514350" indent="-514350">
              <a:buFont typeface="+mj-lt"/>
              <a:buAutoNum type="arabicParenR" startAt="12"/>
            </a:pPr>
            <a:r>
              <a:rPr lang="id-ID" dirty="0" smtClean="0"/>
              <a:t>Jumlahnya</a:t>
            </a:r>
          </a:p>
          <a:p>
            <a:pPr marL="514350" indent="-514350">
              <a:buFont typeface="+mj-lt"/>
              <a:buAutoNum type="arabicParenR" startAt="12"/>
            </a:pPr>
            <a:r>
              <a:rPr lang="id-ID" dirty="0" smtClean="0"/>
              <a:t>Mata uang  yang digunakan untuk APC</a:t>
            </a:r>
          </a:p>
          <a:p>
            <a:pPr marL="514350" indent="-514350">
              <a:buFont typeface="+mj-lt"/>
              <a:buAutoNum type="arabicParenR" startAt="12"/>
            </a:pPr>
            <a:endParaRPr lang="id-ID"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Pertanyaan 17-22</a:t>
            </a:r>
            <a:endParaRPr lang="id-ID" dirty="0"/>
          </a:p>
        </p:txBody>
      </p:sp>
      <p:sp>
        <p:nvSpPr>
          <p:cNvPr id="3" name="Content Placeholder 2"/>
          <p:cNvSpPr>
            <a:spLocks noGrp="1"/>
          </p:cNvSpPr>
          <p:nvPr>
            <p:ph sz="half" idx="1"/>
          </p:nvPr>
        </p:nvSpPr>
        <p:spPr/>
        <p:txBody>
          <a:bodyPr>
            <a:normAutofit fontScale="85000" lnSpcReduction="20000"/>
          </a:bodyPr>
          <a:lstStyle/>
          <a:p>
            <a:pPr marL="514350" indent="-514350">
              <a:buFont typeface="+mj-lt"/>
              <a:buAutoNum type="arabicPeriod" startAt="17"/>
            </a:pPr>
            <a:r>
              <a:rPr lang="en-US" dirty="0" smtClean="0"/>
              <a:t>Does the journal have article submission charges? </a:t>
            </a:r>
            <a:endParaRPr lang="id-ID" dirty="0" smtClean="0"/>
          </a:p>
          <a:p>
            <a:pPr marL="514350" indent="-514350">
              <a:buFont typeface="+mj-lt"/>
              <a:buAutoNum type="arabicPeriod" startAt="17"/>
            </a:pPr>
            <a:r>
              <a:rPr lang="en-US" dirty="0" smtClean="0"/>
              <a:t>Enter the URL where this information can be found </a:t>
            </a:r>
            <a:endParaRPr lang="id-ID" dirty="0" smtClean="0"/>
          </a:p>
          <a:p>
            <a:pPr marL="514350" indent="-514350">
              <a:buFont typeface="+mj-lt"/>
              <a:buAutoNum type="arabicPeriod" startAt="17"/>
            </a:pPr>
            <a:r>
              <a:rPr lang="id-ID" dirty="0" smtClean="0"/>
              <a:t>Amount </a:t>
            </a:r>
          </a:p>
          <a:p>
            <a:pPr marL="514350" indent="-514350">
              <a:buFont typeface="+mj-lt"/>
              <a:buAutoNum type="arabicPeriod" startAt="17"/>
            </a:pPr>
            <a:r>
              <a:rPr lang="id-ID" dirty="0" smtClean="0"/>
              <a:t>Currency</a:t>
            </a:r>
          </a:p>
          <a:p>
            <a:pPr marL="514350" indent="-514350">
              <a:buFont typeface="+mj-lt"/>
              <a:buAutoNum type="arabicPeriod" startAt="17"/>
            </a:pPr>
            <a:r>
              <a:rPr lang="en-US" dirty="0" smtClean="0"/>
              <a:t>How many research and review articles did the journal publish in the last calendar year?</a:t>
            </a:r>
            <a:endParaRPr lang="id-ID" dirty="0" smtClean="0"/>
          </a:p>
          <a:p>
            <a:pPr marL="514350" indent="-514350">
              <a:buFont typeface="+mj-lt"/>
              <a:buAutoNum type="arabicPeriod" startAt="17"/>
            </a:pPr>
            <a:r>
              <a:rPr lang="en-US" dirty="0" smtClean="0"/>
              <a:t>Enter the URL where this information can be found</a:t>
            </a:r>
            <a:endParaRPr lang="id-ID" dirty="0"/>
          </a:p>
        </p:txBody>
      </p:sp>
      <p:sp>
        <p:nvSpPr>
          <p:cNvPr id="4" name="Content Placeholder 3"/>
          <p:cNvSpPr>
            <a:spLocks noGrp="1"/>
          </p:cNvSpPr>
          <p:nvPr>
            <p:ph sz="half" idx="2"/>
          </p:nvPr>
        </p:nvSpPr>
        <p:spPr/>
        <p:txBody>
          <a:bodyPr>
            <a:normAutofit fontScale="85000" lnSpcReduction="20000"/>
          </a:bodyPr>
          <a:lstStyle/>
          <a:p>
            <a:pPr marL="514350" indent="-514350">
              <a:buFont typeface="+mj-lt"/>
              <a:buAutoNum type="arabicParenR" startAt="17"/>
            </a:pPr>
            <a:r>
              <a:rPr lang="id-ID" dirty="0" smtClean="0"/>
              <a:t>Biaya mereview </a:t>
            </a:r>
          </a:p>
          <a:p>
            <a:pPr marL="514350" indent="-514350">
              <a:buFont typeface="+mj-lt"/>
              <a:buAutoNum type="arabicParenR" startAt="17"/>
            </a:pPr>
            <a:r>
              <a:rPr lang="id-ID" dirty="0" smtClean="0"/>
              <a:t>Cantumkan jika ada biaya submissionnya </a:t>
            </a:r>
          </a:p>
          <a:p>
            <a:pPr marL="514350" indent="-514350">
              <a:buFont typeface="+mj-lt"/>
              <a:buAutoNum type="arabicParenR" startAt="17"/>
            </a:pPr>
            <a:r>
              <a:rPr lang="id-ID" dirty="0" smtClean="0"/>
              <a:t>Jumlahnya</a:t>
            </a:r>
          </a:p>
          <a:p>
            <a:pPr marL="514350" indent="-514350">
              <a:buFont typeface="+mj-lt"/>
              <a:buAutoNum type="arabicParenR" startAt="17"/>
            </a:pPr>
            <a:r>
              <a:rPr lang="id-ID" dirty="0" smtClean="0"/>
              <a:t>Mata uang  yang digunakan untuk APC</a:t>
            </a:r>
          </a:p>
          <a:p>
            <a:pPr marL="514350" indent="-514350">
              <a:buFont typeface="+mj-lt"/>
              <a:buAutoNum type="arabicParenR" startAt="17"/>
            </a:pPr>
            <a:r>
              <a:rPr lang="id-ID" dirty="0" smtClean="0"/>
              <a:t>Minimal 5 artikel/tahun</a:t>
            </a:r>
          </a:p>
          <a:p>
            <a:pPr marL="514350" indent="-514350">
              <a:buFont typeface="+mj-lt"/>
              <a:buAutoNum type="arabicParenR" startAt="17"/>
            </a:pPr>
            <a:r>
              <a:rPr lang="id-ID" dirty="0" smtClean="0"/>
              <a:t>Munculkan laman tahun lalu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23-26</a:t>
            </a:r>
            <a:endParaRPr lang="id-ID" dirty="0"/>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startAt="23"/>
            </a:pPr>
            <a:r>
              <a:rPr lang="en-US" dirty="0" smtClean="0"/>
              <a:t>Does the journal have a waiver policy (for developing country authors etc)?</a:t>
            </a:r>
            <a:endParaRPr lang="id-ID" dirty="0" smtClean="0"/>
          </a:p>
          <a:p>
            <a:pPr marL="514350" indent="-514350">
              <a:buFont typeface="+mj-lt"/>
              <a:buAutoNum type="arabicPeriod" startAt="23"/>
            </a:pPr>
            <a:r>
              <a:rPr lang="en-US" dirty="0" smtClean="0"/>
              <a:t>Enter the URL where this information can be found</a:t>
            </a:r>
            <a:endParaRPr lang="id-ID" dirty="0" smtClean="0"/>
          </a:p>
          <a:p>
            <a:pPr marL="514350" indent="-514350">
              <a:buFont typeface="+mj-lt"/>
              <a:buAutoNum type="arabicPeriod" startAt="23"/>
            </a:pPr>
            <a:r>
              <a:rPr lang="en-US" dirty="0" smtClean="0">
                <a:solidFill>
                  <a:srgbClr val="FF0000"/>
                </a:solidFill>
              </a:rPr>
              <a:t>What digital archiving policy does the journal use?</a:t>
            </a:r>
            <a:endParaRPr lang="id-ID" dirty="0" smtClean="0">
              <a:solidFill>
                <a:srgbClr val="FF0000"/>
              </a:solidFill>
            </a:endParaRPr>
          </a:p>
          <a:p>
            <a:pPr marL="514350" indent="-514350">
              <a:buFont typeface="+mj-lt"/>
              <a:buAutoNum type="arabicPeriod" startAt="23"/>
            </a:pPr>
            <a:r>
              <a:rPr lang="en-US" dirty="0" smtClean="0"/>
              <a:t>Enter the URL where this information can be found</a:t>
            </a:r>
            <a:endParaRPr lang="id-ID" dirty="0"/>
          </a:p>
        </p:txBody>
      </p:sp>
      <p:sp>
        <p:nvSpPr>
          <p:cNvPr id="4" name="Content Placeholder 3"/>
          <p:cNvSpPr>
            <a:spLocks noGrp="1"/>
          </p:cNvSpPr>
          <p:nvPr>
            <p:ph sz="half" idx="2"/>
          </p:nvPr>
        </p:nvSpPr>
        <p:spPr/>
        <p:txBody>
          <a:bodyPr>
            <a:normAutofit fontScale="92500" lnSpcReduction="20000"/>
          </a:bodyPr>
          <a:lstStyle/>
          <a:p>
            <a:pPr marL="514350" indent="-514350">
              <a:buFont typeface="+mj-lt"/>
              <a:buAutoNum type="arabicParenR" startAt="23"/>
            </a:pPr>
            <a:r>
              <a:rPr lang="id-ID" dirty="0" smtClean="0"/>
              <a:t>Yes/No</a:t>
            </a:r>
          </a:p>
          <a:p>
            <a:pPr marL="514350" indent="-514350">
              <a:buFont typeface="+mj-lt"/>
              <a:buAutoNum type="arabicParenR" startAt="23"/>
            </a:pPr>
            <a:r>
              <a:rPr lang="id-ID" dirty="0" smtClean="0"/>
              <a:t>Bukti no.23</a:t>
            </a:r>
          </a:p>
          <a:p>
            <a:pPr marL="514350" indent="-514350">
              <a:buFont typeface="+mj-lt"/>
              <a:buAutoNum type="arabicParenR" startAt="23"/>
            </a:pPr>
            <a:r>
              <a:rPr lang="id-ID" dirty="0" smtClean="0">
                <a:solidFill>
                  <a:srgbClr val="FF0000"/>
                </a:solidFill>
              </a:rPr>
              <a:t>Tidak boleh online arsip pribadi/universitas</a:t>
            </a:r>
          </a:p>
          <a:p>
            <a:pPr marL="514350" indent="-514350">
              <a:buFont typeface="+mj-lt"/>
              <a:buAutoNum type="arabicParenR" startAt="23"/>
            </a:pPr>
            <a:r>
              <a:rPr lang="id-ID" dirty="0" smtClean="0"/>
              <a:t>Isi jika “No Policy in place”</a:t>
            </a:r>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0000"/>
                </a:solidFill>
              </a:rPr>
              <a:t>25.LOCKSS </a:t>
            </a:r>
            <a:endParaRPr lang="id-ID" dirty="0">
              <a:solidFill>
                <a:srgbClr val="FF0000"/>
              </a:solidFill>
            </a:endParaRPr>
          </a:p>
        </p:txBody>
      </p:sp>
      <p:sp>
        <p:nvSpPr>
          <p:cNvPr id="3" name="Content Placeholder 2"/>
          <p:cNvSpPr>
            <a:spLocks noGrp="1"/>
          </p:cNvSpPr>
          <p:nvPr>
            <p:ph idx="1"/>
          </p:nvPr>
        </p:nvSpPr>
        <p:spPr>
          <a:xfrm>
            <a:off x="457200" y="1600201"/>
            <a:ext cx="8229600" cy="1185858"/>
          </a:xfrm>
        </p:spPr>
        <p:txBody>
          <a:bodyPr/>
          <a:lstStyle/>
          <a:p>
            <a:r>
              <a:rPr lang="id-ID" dirty="0" smtClean="0">
                <a:hlinkClick r:id="rId2"/>
              </a:rPr>
              <a:t>Home</a:t>
            </a:r>
            <a:r>
              <a:rPr lang="id-ID" dirty="0" smtClean="0"/>
              <a:t> &gt; </a:t>
            </a:r>
            <a:r>
              <a:rPr lang="id-ID" dirty="0" smtClean="0">
                <a:hlinkClick r:id="rId3"/>
              </a:rPr>
              <a:t>User</a:t>
            </a:r>
            <a:r>
              <a:rPr lang="id-ID" dirty="0" smtClean="0"/>
              <a:t> &gt; </a:t>
            </a:r>
            <a:r>
              <a:rPr lang="id-ID" dirty="0" smtClean="0">
                <a:hlinkClick r:id="rId4"/>
              </a:rPr>
              <a:t>Journal Management</a:t>
            </a:r>
            <a:r>
              <a:rPr lang="id-ID" dirty="0" smtClean="0"/>
              <a:t> &gt; </a:t>
            </a:r>
            <a:r>
              <a:rPr lang="id-ID" dirty="0" smtClean="0">
                <a:hlinkClick r:id="rId5"/>
              </a:rPr>
              <a:t>Journal Setup</a:t>
            </a:r>
            <a:endParaRPr lang="id-ID" dirty="0" smtClean="0"/>
          </a:p>
          <a:p>
            <a:endParaRPr lang="id-ID" dirty="0"/>
          </a:p>
        </p:txBody>
      </p:sp>
      <p:pic>
        <p:nvPicPr>
          <p:cNvPr id="3074" name="Picture 2"/>
          <p:cNvPicPr>
            <a:picLocks noChangeAspect="1" noChangeArrowheads="1"/>
          </p:cNvPicPr>
          <p:nvPr/>
        </p:nvPicPr>
        <p:blipFill>
          <a:blip r:embed="rId6"/>
          <a:srcRect/>
          <a:stretch>
            <a:fillRect/>
          </a:stretch>
        </p:blipFill>
        <p:spPr bwMode="auto">
          <a:xfrm>
            <a:off x="1428728" y="2928934"/>
            <a:ext cx="6051562" cy="34023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lstStyle/>
          <a:p>
            <a:r>
              <a:rPr lang="id-ID" dirty="0" smtClean="0"/>
              <a:t>LOCKSS</a:t>
            </a:r>
            <a:endParaRPr lang="id-ID" dirty="0"/>
          </a:p>
        </p:txBody>
      </p:sp>
      <p:pic>
        <p:nvPicPr>
          <p:cNvPr id="4098" name="Picture 2"/>
          <p:cNvPicPr>
            <a:picLocks noChangeAspect="1" noChangeArrowheads="1"/>
          </p:cNvPicPr>
          <p:nvPr/>
        </p:nvPicPr>
        <p:blipFill>
          <a:blip r:embed="rId2"/>
          <a:srcRect/>
          <a:stretch>
            <a:fillRect/>
          </a:stretch>
        </p:blipFill>
        <p:spPr bwMode="auto">
          <a:xfrm>
            <a:off x="500034" y="1643050"/>
            <a:ext cx="8143900" cy="4578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27-29</a:t>
            </a:r>
            <a:endParaRPr lang="id-ID" dirty="0"/>
          </a:p>
        </p:txBody>
      </p:sp>
      <p:sp>
        <p:nvSpPr>
          <p:cNvPr id="3" name="Content Placeholder 2"/>
          <p:cNvSpPr>
            <a:spLocks noGrp="1"/>
          </p:cNvSpPr>
          <p:nvPr>
            <p:ph sz="half" idx="1"/>
          </p:nvPr>
        </p:nvSpPr>
        <p:spPr/>
        <p:txBody>
          <a:bodyPr>
            <a:normAutofit lnSpcReduction="10000"/>
          </a:bodyPr>
          <a:lstStyle/>
          <a:p>
            <a:pPr marL="514350" indent="-514350">
              <a:buFont typeface="+mj-lt"/>
              <a:buAutoNum type="arabicPeriod" startAt="27"/>
            </a:pPr>
            <a:r>
              <a:rPr lang="en-US" dirty="0" smtClean="0"/>
              <a:t>Does the journal allow anyone to crawl the full-text of the journal?</a:t>
            </a:r>
            <a:endParaRPr lang="id-ID" dirty="0" smtClean="0"/>
          </a:p>
          <a:p>
            <a:pPr marL="514350" indent="-514350">
              <a:buFont typeface="+mj-lt"/>
              <a:buAutoNum type="arabicPeriod" startAt="27"/>
            </a:pPr>
            <a:r>
              <a:rPr lang="en-US" dirty="0" smtClean="0">
                <a:solidFill>
                  <a:srgbClr val="FF0000"/>
                </a:solidFill>
              </a:rPr>
              <a:t>Which article identifiers does the journal use?</a:t>
            </a:r>
            <a:endParaRPr lang="id-ID" dirty="0" smtClean="0">
              <a:solidFill>
                <a:srgbClr val="FF0000"/>
              </a:solidFill>
            </a:endParaRPr>
          </a:p>
          <a:p>
            <a:pPr marL="514350" indent="-514350">
              <a:buFont typeface="+mj-lt"/>
              <a:buAutoNum type="arabicPeriod" startAt="27"/>
            </a:pPr>
            <a:r>
              <a:rPr lang="en-US" dirty="0" smtClean="0">
                <a:solidFill>
                  <a:srgbClr val="FF0000"/>
                </a:solidFill>
              </a:rPr>
              <a:t>Does the journal provide, or intend to provide, article level metadata to DOAJ?</a:t>
            </a:r>
            <a:endParaRPr lang="id-ID" dirty="0" smtClean="0">
              <a:solidFill>
                <a:srgbClr val="FF0000"/>
              </a:solidFill>
            </a:endParaRPr>
          </a:p>
          <a:p>
            <a:pPr marL="514350" indent="-514350">
              <a:buFont typeface="+mj-lt"/>
              <a:buAutoNum type="arabicPeriod" startAt="27"/>
            </a:pPr>
            <a:endParaRPr lang="id-ID" dirty="0" smtClean="0">
              <a:solidFill>
                <a:srgbClr val="FF0000"/>
              </a:solidFill>
            </a:endParaRPr>
          </a:p>
          <a:p>
            <a:pPr marL="514350" indent="-514350">
              <a:buFont typeface="+mj-lt"/>
              <a:buAutoNum type="arabicPeriod" startAt="27"/>
            </a:pPr>
            <a:endParaRPr lang="id-ID" dirty="0" smtClean="0">
              <a:solidFill>
                <a:srgbClr val="FF0000"/>
              </a:solidFill>
            </a:endParaRPr>
          </a:p>
          <a:p>
            <a:endParaRPr lang="id-ID" dirty="0"/>
          </a:p>
        </p:txBody>
      </p:sp>
      <p:sp>
        <p:nvSpPr>
          <p:cNvPr id="4" name="Content Placeholder 3"/>
          <p:cNvSpPr>
            <a:spLocks noGrp="1"/>
          </p:cNvSpPr>
          <p:nvPr>
            <p:ph sz="half" idx="2"/>
          </p:nvPr>
        </p:nvSpPr>
        <p:spPr/>
        <p:txBody>
          <a:bodyPr>
            <a:normAutofit lnSpcReduction="10000"/>
          </a:bodyPr>
          <a:lstStyle/>
          <a:p>
            <a:pPr marL="514350" indent="-514350">
              <a:buFont typeface="+mj-lt"/>
              <a:buAutoNum type="arabicParenR" startAt="27"/>
            </a:pPr>
            <a:r>
              <a:rPr lang="id-ID" dirty="0" smtClean="0">
                <a:solidFill>
                  <a:srgbClr val="FF0000"/>
                </a:solidFill>
              </a:rPr>
              <a:t>Yes</a:t>
            </a:r>
            <a:r>
              <a:rPr lang="id-ID" dirty="0" smtClean="0"/>
              <a:t>/No</a:t>
            </a:r>
          </a:p>
          <a:p>
            <a:pPr marL="514350" indent="-514350">
              <a:buFont typeface="+mj-lt"/>
              <a:buAutoNum type="arabicParenR" startAt="27"/>
            </a:pPr>
            <a:r>
              <a:rPr lang="en-US" dirty="0" smtClean="0">
                <a:solidFill>
                  <a:srgbClr val="FF0000"/>
                </a:solidFill>
              </a:rPr>
              <a:t>None; DOI; Handles; ARK; Other</a:t>
            </a:r>
            <a:endParaRPr lang="id-ID" dirty="0" smtClean="0">
              <a:solidFill>
                <a:srgbClr val="FF0000"/>
              </a:solidFill>
            </a:endParaRPr>
          </a:p>
          <a:p>
            <a:pPr marL="514350" indent="-514350">
              <a:buFont typeface="+mj-lt"/>
              <a:buAutoNum type="arabicParenR" startAt="27"/>
            </a:pPr>
            <a:r>
              <a:rPr lang="id-ID" dirty="0" smtClean="0">
                <a:solidFill>
                  <a:srgbClr val="FF0000"/>
                </a:solidFill>
              </a:rPr>
              <a:t>Yes: metadata harus dikirim ke DOAJ tidak lebih dari 3 bulan setelah terindeks</a:t>
            </a:r>
          </a:p>
          <a:p>
            <a:endParaRPr lang="id-ID"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0000"/>
                </a:solidFill>
              </a:rPr>
              <a:t>28.Mendapatkan DOI </a:t>
            </a:r>
            <a:endParaRPr lang="id-ID" dirty="0">
              <a:solidFill>
                <a:srgbClr val="FF0000"/>
              </a:solidFill>
            </a:endParaRPr>
          </a:p>
        </p:txBody>
      </p:sp>
      <p:sp>
        <p:nvSpPr>
          <p:cNvPr id="3" name="Content Placeholder 2"/>
          <p:cNvSpPr>
            <a:spLocks noGrp="1"/>
          </p:cNvSpPr>
          <p:nvPr>
            <p:ph idx="1"/>
          </p:nvPr>
        </p:nvSpPr>
        <p:spPr>
          <a:xfrm>
            <a:off x="457200" y="1600200"/>
            <a:ext cx="4257676" cy="4525963"/>
          </a:xfrm>
        </p:spPr>
        <p:txBody>
          <a:bodyPr>
            <a:normAutofit lnSpcReduction="10000"/>
          </a:bodyPr>
          <a:lstStyle/>
          <a:p>
            <a:r>
              <a:rPr lang="id-ID" dirty="0" smtClean="0"/>
              <a:t>Gunakan jasa DOI Registration Agency (RA)</a:t>
            </a:r>
          </a:p>
          <a:p>
            <a:r>
              <a:rPr lang="id-ID" dirty="0" smtClean="0"/>
              <a:t>Korespondensi dengan RA, misalnya: crossreff </a:t>
            </a:r>
          </a:p>
          <a:p>
            <a:r>
              <a:rPr lang="id-ID" dirty="0" smtClean="0">
                <a:hlinkClick r:id="rId2"/>
              </a:rPr>
              <a:t>http://crossref.org/01company/contactus.html</a:t>
            </a:r>
            <a:endParaRPr lang="id-ID" dirty="0" smtClean="0"/>
          </a:p>
          <a:p>
            <a:endParaRPr lang="id-ID" dirty="0"/>
          </a:p>
        </p:txBody>
      </p:sp>
      <p:pic>
        <p:nvPicPr>
          <p:cNvPr id="5131" name="Picture 11"/>
          <p:cNvPicPr>
            <a:picLocks noChangeAspect="1" noChangeArrowheads="1"/>
          </p:cNvPicPr>
          <p:nvPr/>
        </p:nvPicPr>
        <p:blipFill>
          <a:blip r:embed="rId3"/>
          <a:srcRect/>
          <a:stretch>
            <a:fillRect/>
          </a:stretch>
        </p:blipFill>
        <p:spPr bwMode="auto">
          <a:xfrm>
            <a:off x="5286380" y="1643050"/>
            <a:ext cx="3452809" cy="43846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30-33</a:t>
            </a:r>
            <a:endParaRPr lang="id-ID" dirty="0"/>
          </a:p>
        </p:txBody>
      </p:sp>
      <p:sp>
        <p:nvSpPr>
          <p:cNvPr id="3" name="Content Placeholder 2"/>
          <p:cNvSpPr>
            <a:spLocks noGrp="1"/>
          </p:cNvSpPr>
          <p:nvPr>
            <p:ph sz="half" idx="1"/>
          </p:nvPr>
        </p:nvSpPr>
        <p:spPr/>
        <p:txBody>
          <a:bodyPr>
            <a:normAutofit fontScale="77500" lnSpcReduction="20000"/>
          </a:bodyPr>
          <a:lstStyle/>
          <a:p>
            <a:pPr marL="514350" indent="-514350">
              <a:buFont typeface="+mj-lt"/>
              <a:buAutoNum type="arabicPeriod" startAt="30"/>
            </a:pPr>
            <a:r>
              <a:rPr lang="en-US" dirty="0" smtClean="0"/>
              <a:t>Does the journal provide article download statistics? </a:t>
            </a:r>
            <a:endParaRPr lang="id-ID" dirty="0" smtClean="0"/>
          </a:p>
          <a:p>
            <a:pPr marL="514350" indent="-514350">
              <a:buFont typeface="+mj-lt"/>
              <a:buAutoNum type="arabicPeriod" startAt="30"/>
            </a:pPr>
            <a:r>
              <a:rPr lang="en-US" dirty="0" smtClean="0"/>
              <a:t>Enter the URL where this information can be found</a:t>
            </a:r>
            <a:endParaRPr lang="id-ID" dirty="0" smtClean="0"/>
          </a:p>
          <a:p>
            <a:pPr marL="514350" indent="-514350">
              <a:buFont typeface="+mj-lt"/>
              <a:buAutoNum type="arabicPeriod" startAt="30"/>
            </a:pPr>
            <a:r>
              <a:rPr lang="en-US" dirty="0" smtClean="0"/>
              <a:t>What was the first calendar year in which a complete volume of the journal provided online Open Access content to the Full Text of all articles? (Full Text may be provided as PDFs. Does not apply for new journals.)</a:t>
            </a:r>
            <a:endParaRPr lang="id-ID" dirty="0" smtClean="0"/>
          </a:p>
          <a:p>
            <a:pPr marL="514350" indent="-514350">
              <a:buFont typeface="+mj-lt"/>
              <a:buAutoNum type="arabicPeriod" startAt="30"/>
            </a:pPr>
            <a:r>
              <a:rPr lang="en-US" dirty="0" smtClean="0"/>
              <a:t>Please indicate which formats of full text are available </a:t>
            </a:r>
            <a:endParaRPr lang="id-ID" dirty="0" smtClean="0"/>
          </a:p>
        </p:txBody>
      </p:sp>
      <p:sp>
        <p:nvSpPr>
          <p:cNvPr id="4" name="Content Placeholder 3"/>
          <p:cNvSpPr>
            <a:spLocks noGrp="1"/>
          </p:cNvSpPr>
          <p:nvPr>
            <p:ph sz="half" idx="2"/>
          </p:nvPr>
        </p:nvSpPr>
        <p:spPr/>
        <p:txBody>
          <a:bodyPr>
            <a:normAutofit fontScale="77500" lnSpcReduction="20000"/>
          </a:bodyPr>
          <a:lstStyle/>
          <a:p>
            <a:pPr marL="514350" indent="-514350">
              <a:buFont typeface="+mj-lt"/>
              <a:buAutoNum type="arabicParenR" startAt="30"/>
            </a:pPr>
            <a:r>
              <a:rPr lang="en-US" dirty="0" smtClean="0"/>
              <a:t> 'No' </a:t>
            </a:r>
            <a:r>
              <a:rPr lang="id-ID" dirty="0" smtClean="0"/>
              <a:t>lanjut no.32</a:t>
            </a:r>
          </a:p>
          <a:p>
            <a:pPr marL="514350" indent="-514350">
              <a:buFont typeface="+mj-lt"/>
              <a:buAutoNum type="arabicParenR" startAt="31"/>
            </a:pPr>
            <a:r>
              <a:rPr lang="id-ID" dirty="0" smtClean="0"/>
              <a:t>Diisi jika 30 Yes</a:t>
            </a:r>
          </a:p>
          <a:p>
            <a:pPr marL="514350" indent="-514350">
              <a:buFont typeface="+mj-lt"/>
              <a:buAutoNum type="arabicParenR" startAt="31"/>
            </a:pPr>
            <a:r>
              <a:rPr lang="id-ID" dirty="0" smtClean="0"/>
              <a:t>Tahun pertama fulltext</a:t>
            </a:r>
          </a:p>
          <a:p>
            <a:pPr marL="514350" indent="-514350">
              <a:buFont typeface="+mj-lt"/>
              <a:buAutoNum type="arabicParenR" startAt="31"/>
            </a:pPr>
            <a:r>
              <a:rPr lang="id-ID" dirty="0" smtClean="0"/>
              <a:t>Pilih salah satu</a:t>
            </a:r>
            <a:endParaRPr lang="id-ID"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30. Menambahkan fitur statistik: Flagcounter</a:t>
            </a:r>
            <a:endParaRPr lang="id-ID" dirty="0"/>
          </a:p>
        </p:txBody>
      </p:sp>
      <p:pic>
        <p:nvPicPr>
          <p:cNvPr id="38914" name="Picture 2"/>
          <p:cNvPicPr>
            <a:picLocks noChangeAspect="1" noChangeArrowheads="1"/>
          </p:cNvPicPr>
          <p:nvPr/>
        </p:nvPicPr>
        <p:blipFill>
          <a:blip r:embed="rId2"/>
          <a:srcRect/>
          <a:stretch>
            <a:fillRect/>
          </a:stretch>
        </p:blipFill>
        <p:spPr bwMode="auto">
          <a:xfrm>
            <a:off x="469900" y="1357298"/>
            <a:ext cx="86741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44488"/>
            <a:ext cx="5742324" cy="4785270"/>
          </a:xfrm>
          <a:prstGeom prst="rect">
            <a:avLst/>
          </a:prstGeom>
        </p:spPr>
      </p:pic>
      <p:pic>
        <p:nvPicPr>
          <p:cNvPr id="7" name="Picture 6"/>
          <p:cNvPicPr>
            <a:picLocks noChangeAspect="1"/>
          </p:cNvPicPr>
          <p:nvPr/>
        </p:nvPicPr>
        <p:blipFill>
          <a:blip r:embed="rId3"/>
          <a:stretch>
            <a:fillRect/>
          </a:stretch>
        </p:blipFill>
        <p:spPr>
          <a:xfrm>
            <a:off x="3143240" y="2143116"/>
            <a:ext cx="5429288" cy="4524406"/>
          </a:xfrm>
          <a:prstGeom prst="rect">
            <a:avLst/>
          </a:prstGeom>
        </p:spPr>
      </p:pic>
      <p:sp>
        <p:nvSpPr>
          <p:cNvPr id="5" name="Rectangle 4"/>
          <p:cNvSpPr/>
          <p:nvPr/>
        </p:nvSpPr>
        <p:spPr>
          <a:xfrm>
            <a:off x="348265" y="214290"/>
            <a:ext cx="8795735" cy="1569660"/>
          </a:xfrm>
          <a:prstGeom prst="rect">
            <a:avLst/>
          </a:prstGeom>
          <a:noFill/>
        </p:spPr>
        <p:txBody>
          <a:bodyPr wrap="square" lIns="91440" tIns="45720" rIns="91440" bIns="45720">
            <a:spAutoFit/>
          </a:bodyPr>
          <a:lstStyle/>
          <a:p>
            <a:pPr algn="ct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Contoh</a:t>
            </a:r>
            <a:r>
              <a:rPr lang="en-US" sz="4800" b="1" cap="none" spc="50" dirty="0" smtClean="0">
                <a:ln w="9525" cmpd="sng">
                  <a:solidFill>
                    <a:schemeClr val="tx1"/>
                  </a:solidFill>
                  <a:prstDash val="solid"/>
                </a:ln>
                <a:solidFill>
                  <a:srgbClr val="FFFF00"/>
                </a:solidFill>
                <a:effectLst>
                  <a:glow rad="228600">
                    <a:schemeClr val="accent5">
                      <a:satMod val="175000"/>
                      <a:alpha val="40000"/>
                    </a:schemeClr>
                  </a:glow>
                </a:effectLst>
              </a:rPr>
              <a:t> </a:t>
            </a: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Hasil</a:t>
            </a:r>
            <a:r>
              <a:rPr lang="en-US" sz="4800" b="1" cap="none" spc="50" dirty="0" smtClean="0">
                <a:ln w="9525" cmpd="sng">
                  <a:solidFill>
                    <a:schemeClr val="tx1"/>
                  </a:solidFill>
                  <a:prstDash val="solid"/>
                </a:ln>
                <a:solidFill>
                  <a:srgbClr val="FFFF00"/>
                </a:solidFill>
                <a:effectLst>
                  <a:glow rad="228600">
                    <a:schemeClr val="accent5">
                      <a:satMod val="175000"/>
                      <a:alpha val="40000"/>
                    </a:schemeClr>
                  </a:glow>
                </a:effectLst>
              </a:rPr>
              <a:t> </a:t>
            </a: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Pencarian</a:t>
            </a:r>
            <a:r>
              <a:rPr lang="en-US" sz="4800" b="1" cap="none" spc="50" dirty="0" smtClean="0">
                <a:ln w="9525" cmpd="sng">
                  <a:solidFill>
                    <a:schemeClr val="tx1"/>
                  </a:solidFill>
                  <a:prstDash val="solid"/>
                </a:ln>
                <a:solidFill>
                  <a:srgbClr val="FFFF00"/>
                </a:solidFill>
                <a:effectLst>
                  <a:glow rad="228600">
                    <a:schemeClr val="accent5">
                      <a:satMod val="175000"/>
                      <a:alpha val="40000"/>
                    </a:schemeClr>
                  </a:glow>
                </a:effectLst>
              </a:rPr>
              <a:t> di </a:t>
            </a: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Situs</a:t>
            </a:r>
            <a:r>
              <a:rPr lang="en-US" sz="4800" b="1" cap="none" spc="50" dirty="0" smtClean="0">
                <a:ln w="9525" cmpd="sng">
                  <a:solidFill>
                    <a:schemeClr val="tx1"/>
                  </a:solidFill>
                  <a:prstDash val="solid"/>
                </a:ln>
                <a:solidFill>
                  <a:srgbClr val="FFFF00"/>
                </a:solidFill>
                <a:effectLst>
                  <a:glow rad="228600">
                    <a:schemeClr val="accent5">
                      <a:satMod val="175000"/>
                      <a:alpha val="40000"/>
                    </a:schemeClr>
                  </a:glow>
                </a:effectLst>
              </a:rPr>
              <a:t> </a:t>
            </a: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Pengindex</a:t>
            </a:r>
            <a:endParaRPr lang="en-US" sz="4800" b="1" cap="none" spc="50" dirty="0">
              <a:ln w="9525" cmpd="sng">
                <a:solidFill>
                  <a:schemeClr val="tx1"/>
                </a:solidFill>
                <a:prstDash val="solid"/>
              </a:ln>
              <a:solidFill>
                <a:srgbClr val="FFFF00"/>
              </a:solidFill>
              <a:effectLst>
                <a:glow rad="228600">
                  <a:schemeClr val="accent5">
                    <a:satMod val="175000"/>
                    <a:alpha val="40000"/>
                  </a:schemeClr>
                </a:glow>
              </a:effectLst>
            </a:endParaRPr>
          </a:p>
        </p:txBody>
      </p:sp>
      <p:sp>
        <p:nvSpPr>
          <p:cNvPr id="3" name="Footer Placeholder 2"/>
          <p:cNvSpPr>
            <a:spLocks noGrp="1"/>
          </p:cNvSpPr>
          <p:nvPr>
            <p:ph type="ftr" sz="quarter" idx="11"/>
          </p:nvPr>
        </p:nvSpPr>
        <p:spPr/>
        <p:txBody>
          <a:bodyPr/>
          <a:lstStyle/>
          <a:p>
            <a:r>
              <a:rPr lang="en-US" smtClean="0"/>
              <a:t>Penloknas Indexing Jurnal</a:t>
            </a:r>
            <a:endParaRPr lang="en-US"/>
          </a:p>
        </p:txBody>
      </p:sp>
      <p:sp>
        <p:nvSpPr>
          <p:cNvPr id="4" name="Slide Number Placeholder 3"/>
          <p:cNvSpPr>
            <a:spLocks noGrp="1"/>
          </p:cNvSpPr>
          <p:nvPr>
            <p:ph type="sldNum" sz="quarter" idx="12"/>
          </p:nvPr>
        </p:nvSpPr>
        <p:spPr/>
        <p:txBody>
          <a:bodyPr/>
          <a:lstStyle/>
          <a:p>
            <a:fld id="{C591D3F6-858F-412D-85AA-2FA2A435D1C1}" type="slidenum">
              <a:rPr lang="en-US" smtClean="0"/>
              <a:pPr/>
              <a:t>4</a:t>
            </a:fld>
            <a:endParaRPr lang="en-US"/>
          </a:p>
        </p:txBody>
      </p:sp>
      <p:sp>
        <p:nvSpPr>
          <p:cNvPr id="9"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9668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30.Menambahkan fitur statistik: Statcounter</a:t>
            </a:r>
            <a:endParaRPr lang="id-ID" dirty="0"/>
          </a:p>
        </p:txBody>
      </p:sp>
      <p:pic>
        <p:nvPicPr>
          <p:cNvPr id="39938" name="Picture 2"/>
          <p:cNvPicPr>
            <a:picLocks noChangeAspect="1" noChangeArrowheads="1"/>
          </p:cNvPicPr>
          <p:nvPr/>
        </p:nvPicPr>
        <p:blipFill>
          <a:blip r:embed="rId2"/>
          <a:srcRect/>
          <a:stretch>
            <a:fillRect/>
          </a:stretch>
        </p:blipFill>
        <p:spPr bwMode="auto">
          <a:xfrm>
            <a:off x="469900" y="1571612"/>
            <a:ext cx="86741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Menambahkan fitur statistik:</a:t>
            </a:r>
            <a:endParaRPr lang="id-ID" dirty="0"/>
          </a:p>
        </p:txBody>
      </p:sp>
      <p:sp>
        <p:nvSpPr>
          <p:cNvPr id="4" name="Content Placeholder 3"/>
          <p:cNvSpPr>
            <a:spLocks noGrp="1"/>
          </p:cNvSpPr>
          <p:nvPr>
            <p:ph idx="1"/>
          </p:nvPr>
        </p:nvSpPr>
        <p:spPr/>
        <p:txBody>
          <a:bodyPr/>
          <a:lstStyle/>
          <a:p>
            <a:r>
              <a:rPr lang="id-ID" dirty="0" smtClean="0"/>
              <a:t>Simpan  HTML codenya</a:t>
            </a:r>
          </a:p>
          <a:p>
            <a:r>
              <a:rPr lang="id-ID" dirty="0" smtClean="0"/>
              <a:t>Masuk ke laman jurnal sebagai journal manager</a:t>
            </a:r>
          </a:p>
          <a:p>
            <a:r>
              <a:rPr lang="id-ID" dirty="0" smtClean="0">
                <a:hlinkClick r:id="rId2"/>
              </a:rPr>
              <a:t>Home</a:t>
            </a:r>
            <a:r>
              <a:rPr lang="id-ID" dirty="0" smtClean="0"/>
              <a:t> &gt; </a:t>
            </a:r>
            <a:r>
              <a:rPr lang="id-ID" dirty="0" smtClean="0">
                <a:hlinkClick r:id="rId3"/>
              </a:rPr>
              <a:t>User</a:t>
            </a:r>
            <a:r>
              <a:rPr lang="id-ID" dirty="0" smtClean="0"/>
              <a:t> &gt; </a:t>
            </a:r>
            <a:r>
              <a:rPr lang="id-ID" dirty="0" smtClean="0">
                <a:hlinkClick r:id="rId4"/>
              </a:rPr>
              <a:t>Journal Management</a:t>
            </a:r>
            <a:r>
              <a:rPr lang="id-ID" dirty="0" smtClean="0"/>
              <a:t> &gt; </a:t>
            </a:r>
            <a:r>
              <a:rPr lang="id-ID" dirty="0" smtClean="0">
                <a:hlinkClick r:id="rId5"/>
              </a:rPr>
              <a:t>Journal Setup</a:t>
            </a:r>
            <a:endParaRPr lang="id-ID" dirty="0" smtClean="0"/>
          </a:p>
          <a:p>
            <a:r>
              <a:rPr lang="id-ID" dirty="0" smtClean="0"/>
              <a:t>The Look: Journal Page Footer&gt;HTML source Editor</a:t>
            </a:r>
          </a:p>
          <a:p>
            <a:r>
              <a:rPr lang="id-ID" dirty="0" smtClean="0"/>
              <a:t>Tulis/ Paste HTML statistik yang telah disimpan</a:t>
            </a:r>
            <a:endParaRPr lang="id-ID"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234950" y="990600"/>
            <a:ext cx="86741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34950" y="990600"/>
            <a:ext cx="8674100" cy="4876800"/>
          </a:xfrm>
          <a:prstGeom prst="rect">
            <a:avLst/>
          </a:prstGeom>
          <a:noFill/>
          <a:ln w="9525">
            <a:noFill/>
            <a:miter lim="800000"/>
            <a:headEnd/>
            <a:tailEnd/>
          </a:ln>
          <a:effectLst/>
        </p:spPr>
      </p:pic>
      <p:sp>
        <p:nvSpPr>
          <p:cNvPr id="3" name="Down Arrow 2"/>
          <p:cNvSpPr/>
          <p:nvPr/>
        </p:nvSpPr>
        <p:spPr>
          <a:xfrm rot="8548794">
            <a:off x="4071934" y="52149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rot="8548794">
            <a:off x="3176745" y="261812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642910" y="1785926"/>
            <a:ext cx="4004131" cy="1571612"/>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3786182" y="1142984"/>
            <a:ext cx="5114934" cy="4477909"/>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34950" y="990600"/>
            <a:ext cx="8674100" cy="48768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34-35</a:t>
            </a:r>
            <a:endParaRPr lang="id-ID" dirty="0"/>
          </a:p>
        </p:txBody>
      </p:sp>
      <p:sp>
        <p:nvSpPr>
          <p:cNvPr id="3" name="Content Placeholder 2"/>
          <p:cNvSpPr>
            <a:spLocks noGrp="1"/>
          </p:cNvSpPr>
          <p:nvPr>
            <p:ph sz="half" idx="1"/>
          </p:nvPr>
        </p:nvSpPr>
        <p:spPr/>
        <p:txBody>
          <a:bodyPr/>
          <a:lstStyle/>
          <a:p>
            <a:pPr marL="514350" indent="-514350">
              <a:buFont typeface="+mj-lt"/>
              <a:buAutoNum type="arabicPeriod" startAt="34"/>
            </a:pPr>
            <a:r>
              <a:rPr lang="en-US" dirty="0" smtClean="0"/>
              <a:t>Add keyword(s) that best describe the journal</a:t>
            </a:r>
            <a:endParaRPr lang="id-ID" dirty="0" smtClean="0"/>
          </a:p>
          <a:p>
            <a:pPr marL="514350" indent="-514350">
              <a:buFont typeface="+mj-lt"/>
              <a:buAutoNum type="arabicPeriod" startAt="34"/>
            </a:pPr>
            <a:r>
              <a:rPr lang="en-US" dirty="0" smtClean="0"/>
              <a:t>Select the language(s) that the Full Text of the articles is published in</a:t>
            </a:r>
            <a:endParaRPr lang="id-ID" dirty="0" smtClean="0"/>
          </a:p>
          <a:p>
            <a:endParaRPr lang="id-ID" dirty="0"/>
          </a:p>
        </p:txBody>
      </p:sp>
      <p:sp>
        <p:nvSpPr>
          <p:cNvPr id="4" name="Content Placeholder 3"/>
          <p:cNvSpPr>
            <a:spLocks noGrp="1"/>
          </p:cNvSpPr>
          <p:nvPr>
            <p:ph sz="half" idx="2"/>
          </p:nvPr>
        </p:nvSpPr>
        <p:spPr/>
        <p:txBody>
          <a:bodyPr/>
          <a:lstStyle/>
          <a:p>
            <a:pPr marL="514350" indent="-514350">
              <a:buFont typeface="+mj-lt"/>
              <a:buAutoNum type="arabicParenR" startAt="34"/>
            </a:pPr>
            <a:r>
              <a:rPr lang="id-ID" dirty="0" smtClean="0"/>
              <a:t>Max 6 english keywords</a:t>
            </a:r>
          </a:p>
          <a:p>
            <a:pPr marL="514350" indent="-514350">
              <a:buFont typeface="+mj-lt"/>
              <a:buAutoNum type="arabicParenR" startAt="34"/>
            </a:pPr>
            <a:r>
              <a:rPr lang="id-ID" dirty="0" smtClean="0"/>
              <a:t> bahasa pada artikel, bukan abstrak, 1 juranal bisa lebih dari 1 bahasa</a:t>
            </a:r>
            <a:endParaRPr lang="id-ID"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Quality and Transparency of the Editorial Board Process</a:t>
            </a:r>
            <a:endParaRPr lang="id-ID" b="0" dirty="0"/>
          </a:p>
        </p:txBody>
      </p:sp>
      <p:sp>
        <p:nvSpPr>
          <p:cNvPr id="6" name="Text Placeholder 5"/>
          <p:cNvSpPr>
            <a:spLocks noGrp="1"/>
          </p:cNvSpPr>
          <p:nvPr>
            <p:ph type="body" idx="1"/>
          </p:nvPr>
        </p:nvSpPr>
        <p:spPr/>
        <p:txBody>
          <a:bodyPr>
            <a:normAutofit/>
          </a:bodyPr>
          <a:lstStyle/>
          <a:p>
            <a:r>
              <a:rPr lang="id-ID" sz="4800" dirty="0" smtClean="0"/>
              <a:t>36-43</a:t>
            </a:r>
            <a:endParaRPr lang="id-ID" sz="4800" dirty="0"/>
          </a:p>
        </p:txBody>
      </p:sp>
      <p:pic>
        <p:nvPicPr>
          <p:cNvPr id="7" name="Picture 2"/>
          <p:cNvPicPr>
            <a:picLocks noChangeAspect="1" noChangeArrowheads="1"/>
          </p:cNvPicPr>
          <p:nvPr/>
        </p:nvPicPr>
        <p:blipFill>
          <a:blip r:embed="rId2"/>
          <a:srcRect/>
          <a:stretch>
            <a:fillRect/>
          </a:stretch>
        </p:blipFill>
        <p:spPr bwMode="auto">
          <a:xfrm>
            <a:off x="395288" y="404813"/>
            <a:ext cx="3705225" cy="1000125"/>
          </a:xfrm>
          <a:prstGeom prst="rect">
            <a:avLst/>
          </a:prstGeom>
          <a:noFill/>
          <a:ln w="9525">
            <a:noFill/>
            <a:round/>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36-40</a:t>
            </a:r>
            <a:endParaRPr lang="id-ID" dirty="0"/>
          </a:p>
        </p:txBody>
      </p:sp>
      <p:sp>
        <p:nvSpPr>
          <p:cNvPr id="5" name="Content Placeholder 4"/>
          <p:cNvSpPr>
            <a:spLocks noGrp="1"/>
          </p:cNvSpPr>
          <p:nvPr>
            <p:ph sz="half" idx="1"/>
          </p:nvPr>
        </p:nvSpPr>
        <p:spPr/>
        <p:txBody>
          <a:bodyPr>
            <a:normAutofit fontScale="92500" lnSpcReduction="20000"/>
          </a:bodyPr>
          <a:lstStyle/>
          <a:p>
            <a:pPr marL="514350" indent="-514350">
              <a:buFont typeface="+mj-lt"/>
              <a:buAutoNum type="arabicPeriod" startAt="36"/>
            </a:pPr>
            <a:r>
              <a:rPr lang="en-US" dirty="0" smtClean="0"/>
              <a:t>What is the URL for the Editorial Board page?</a:t>
            </a:r>
            <a:endParaRPr lang="id-ID" dirty="0" smtClean="0"/>
          </a:p>
          <a:p>
            <a:pPr marL="514350" indent="-514350">
              <a:buFont typeface="+mj-lt"/>
              <a:buAutoNum type="arabicPeriod" startAt="36"/>
            </a:pPr>
            <a:r>
              <a:rPr lang="en-US" dirty="0" smtClean="0"/>
              <a:t>Please select the review process for papers?</a:t>
            </a:r>
            <a:endParaRPr lang="id-ID" dirty="0" smtClean="0"/>
          </a:p>
          <a:p>
            <a:pPr marL="514350" indent="-514350">
              <a:buFont typeface="+mj-lt"/>
              <a:buAutoNum type="arabicPeriod" startAt="36"/>
            </a:pPr>
            <a:r>
              <a:rPr lang="en-US" dirty="0" smtClean="0"/>
              <a:t>Enter the URL where this information can be found</a:t>
            </a:r>
            <a:endParaRPr lang="id-ID" dirty="0" smtClean="0"/>
          </a:p>
          <a:p>
            <a:pPr marL="514350" indent="-514350">
              <a:buFont typeface="+mj-lt"/>
              <a:buAutoNum type="arabicPeriod" startAt="36"/>
            </a:pPr>
            <a:r>
              <a:rPr lang="en-US" dirty="0" smtClean="0"/>
              <a:t>What is the URL for the journal's Aims &amp; Scope?</a:t>
            </a:r>
            <a:endParaRPr lang="id-ID" dirty="0" smtClean="0"/>
          </a:p>
          <a:p>
            <a:pPr marL="514350" indent="-514350">
              <a:buFont typeface="+mj-lt"/>
              <a:buAutoNum type="arabicPeriod" startAt="36"/>
            </a:pPr>
            <a:r>
              <a:rPr lang="en-US" dirty="0" smtClean="0"/>
              <a:t>What is the URL for the journal's instructions for authors?</a:t>
            </a:r>
            <a:endParaRPr lang="id-ID" dirty="0" smtClean="0"/>
          </a:p>
          <a:p>
            <a:endParaRPr lang="id-ID" dirty="0"/>
          </a:p>
        </p:txBody>
      </p:sp>
      <p:sp>
        <p:nvSpPr>
          <p:cNvPr id="6" name="Content Placeholder 5"/>
          <p:cNvSpPr>
            <a:spLocks noGrp="1"/>
          </p:cNvSpPr>
          <p:nvPr>
            <p:ph sz="half" idx="2"/>
          </p:nvPr>
        </p:nvSpPr>
        <p:spPr/>
        <p:txBody>
          <a:bodyPr>
            <a:normAutofit fontScale="92500" lnSpcReduction="20000"/>
          </a:bodyPr>
          <a:lstStyle/>
          <a:p>
            <a:pPr marL="514350" indent="-514350">
              <a:buFont typeface="+mj-lt"/>
              <a:buAutoNum type="arabicParenR" startAt="36"/>
            </a:pPr>
            <a:r>
              <a:rPr lang="id-ID" dirty="0" smtClean="0"/>
              <a:t>Harus ada, kecuali jurnal humanities (min 2 editor) </a:t>
            </a:r>
          </a:p>
          <a:p>
            <a:pPr marL="514350" indent="-514350">
              <a:buFont typeface="+mj-lt"/>
              <a:buAutoNum type="arabicParenR" startAt="36"/>
            </a:pPr>
            <a:r>
              <a:rPr lang="id-ID" dirty="0" smtClean="0"/>
              <a:t>Pilih satu, </a:t>
            </a:r>
            <a:r>
              <a:rPr lang="en-US" dirty="0" smtClean="0"/>
              <a:t>'Editorial review' </a:t>
            </a:r>
            <a:r>
              <a:rPr lang="id-ID" dirty="0" smtClean="0"/>
              <a:t>hanya untuk jurnal humanities </a:t>
            </a:r>
          </a:p>
          <a:p>
            <a:pPr marL="514350" indent="-514350">
              <a:buFont typeface="+mj-lt"/>
              <a:buAutoNum type="arabicParenR" startAt="36"/>
            </a:pPr>
            <a:r>
              <a:rPr lang="id-ID" dirty="0" smtClean="0"/>
              <a:t>Jika 37=“None”, tidak perlu diisi</a:t>
            </a:r>
          </a:p>
          <a:p>
            <a:pPr marL="514350" indent="-514350">
              <a:buFont typeface="+mj-lt"/>
              <a:buAutoNum type="arabicParenR" startAt="36"/>
            </a:pPr>
            <a:r>
              <a:rPr lang="id-ID" dirty="0" smtClean="0"/>
              <a:t>Webpage jurnal</a:t>
            </a:r>
          </a:p>
          <a:p>
            <a:pPr marL="514350" indent="-514350">
              <a:buFont typeface="+mj-lt"/>
              <a:buAutoNum type="arabicParenR" startAt="36"/>
            </a:pPr>
            <a:r>
              <a:rPr lang="id-ID" dirty="0" smtClean="0"/>
              <a:t>Webpage jurnal</a:t>
            </a:r>
          </a:p>
          <a:p>
            <a:pPr>
              <a:buNone/>
            </a:pPr>
            <a:endParaRPr lang="id-ID"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41-43</a:t>
            </a:r>
            <a:endParaRPr lang="id-ID" dirty="0"/>
          </a:p>
        </p:txBody>
      </p:sp>
      <p:sp>
        <p:nvSpPr>
          <p:cNvPr id="3" name="Content Placeholder 2"/>
          <p:cNvSpPr>
            <a:spLocks noGrp="1"/>
          </p:cNvSpPr>
          <p:nvPr>
            <p:ph sz="half" idx="1"/>
          </p:nvPr>
        </p:nvSpPr>
        <p:spPr/>
        <p:txBody>
          <a:bodyPr>
            <a:normAutofit lnSpcReduction="10000"/>
          </a:bodyPr>
          <a:lstStyle/>
          <a:p>
            <a:pPr marL="514350" indent="-514350">
              <a:buFont typeface="+mj-lt"/>
              <a:buAutoNum type="arabicPeriod" startAt="41"/>
            </a:pPr>
            <a:r>
              <a:rPr lang="en-US" dirty="0" smtClean="0"/>
              <a:t>Does the journal have a policy of screening for plagiarism? </a:t>
            </a:r>
            <a:endParaRPr lang="id-ID" dirty="0" smtClean="0"/>
          </a:p>
          <a:p>
            <a:pPr marL="514350" indent="-514350">
              <a:buFont typeface="+mj-lt"/>
              <a:buAutoNum type="arabicPeriod" startAt="41"/>
            </a:pPr>
            <a:r>
              <a:rPr lang="en-US" dirty="0" smtClean="0"/>
              <a:t>Enter the URL where this information can be found </a:t>
            </a:r>
            <a:endParaRPr lang="id-ID" dirty="0" smtClean="0"/>
          </a:p>
          <a:p>
            <a:pPr marL="514350" indent="-514350">
              <a:buFont typeface="+mj-lt"/>
              <a:buAutoNum type="arabicPeriod" startAt="41"/>
            </a:pPr>
            <a:r>
              <a:rPr lang="en-US" dirty="0" smtClean="0"/>
              <a:t>What is the average number of weeks between submission and publication? </a:t>
            </a:r>
            <a:endParaRPr lang="id-ID" dirty="0"/>
          </a:p>
        </p:txBody>
      </p:sp>
      <p:sp>
        <p:nvSpPr>
          <p:cNvPr id="4" name="Content Placeholder 3"/>
          <p:cNvSpPr>
            <a:spLocks noGrp="1"/>
          </p:cNvSpPr>
          <p:nvPr>
            <p:ph sz="half" idx="2"/>
          </p:nvPr>
        </p:nvSpPr>
        <p:spPr/>
        <p:txBody>
          <a:bodyPr>
            <a:normAutofit lnSpcReduction="10000"/>
          </a:bodyPr>
          <a:lstStyle/>
          <a:p>
            <a:pPr marL="514350" indent="-514350">
              <a:buFont typeface="+mj-lt"/>
              <a:buAutoNum type="arabicParenR" startAt="41"/>
            </a:pPr>
            <a:r>
              <a:rPr lang="id-ID" dirty="0" smtClean="0"/>
              <a:t>Yes/No</a:t>
            </a:r>
          </a:p>
          <a:p>
            <a:pPr marL="514350" indent="-514350">
              <a:buFont typeface="+mj-lt"/>
              <a:buAutoNum type="arabicParenR" startAt="41"/>
            </a:pPr>
            <a:r>
              <a:rPr lang="id-ID" dirty="0" smtClean="0"/>
              <a:t>Webpage screening plagiarism</a:t>
            </a:r>
          </a:p>
          <a:p>
            <a:pPr marL="514350" indent="-514350">
              <a:buFont typeface="+mj-lt"/>
              <a:buAutoNum type="arabicParenR" startAt="41"/>
            </a:pPr>
            <a:r>
              <a:rPr lang="id-ID" dirty="0" smtClean="0"/>
              <a:t>angka</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2367093"/>
            <a:ext cx="7772870" cy="3424107"/>
          </a:xfrm>
          <a:prstGeom prst="rect">
            <a:avLst/>
          </a:prstGeom>
        </p:spPr>
        <p:txBody>
          <a:bodyPr/>
          <a:lstStyle/>
          <a:p>
            <a:endParaRPr lang="en-US"/>
          </a:p>
        </p:txBody>
      </p:sp>
      <p:pic>
        <p:nvPicPr>
          <p:cNvPr id="4" name="Picture 3"/>
          <p:cNvPicPr>
            <a:picLocks noChangeAspect="1"/>
          </p:cNvPicPr>
          <p:nvPr/>
        </p:nvPicPr>
        <p:blipFill>
          <a:blip r:embed="rId2"/>
          <a:stretch>
            <a:fillRect/>
          </a:stretch>
        </p:blipFill>
        <p:spPr>
          <a:xfrm>
            <a:off x="0" y="2095500"/>
            <a:ext cx="5499809" cy="4583174"/>
          </a:xfrm>
          <a:prstGeom prst="rect">
            <a:avLst/>
          </a:prstGeom>
        </p:spPr>
      </p:pic>
      <p:pic>
        <p:nvPicPr>
          <p:cNvPr id="5" name="Picture 4"/>
          <p:cNvPicPr>
            <a:picLocks noChangeAspect="1"/>
          </p:cNvPicPr>
          <p:nvPr/>
        </p:nvPicPr>
        <p:blipFill>
          <a:blip r:embed="rId3"/>
          <a:stretch>
            <a:fillRect/>
          </a:stretch>
        </p:blipFill>
        <p:spPr>
          <a:xfrm>
            <a:off x="4310345" y="1533797"/>
            <a:ext cx="5596473" cy="4663727"/>
          </a:xfrm>
          <a:prstGeom prst="rect">
            <a:avLst/>
          </a:prstGeom>
        </p:spPr>
      </p:pic>
      <p:sp>
        <p:nvSpPr>
          <p:cNvPr id="6" name="Rectangle 5"/>
          <p:cNvSpPr/>
          <p:nvPr/>
        </p:nvSpPr>
        <p:spPr>
          <a:xfrm>
            <a:off x="244925" y="286152"/>
            <a:ext cx="8613355" cy="1569660"/>
          </a:xfrm>
          <a:prstGeom prst="rect">
            <a:avLst/>
          </a:prstGeom>
          <a:noFill/>
        </p:spPr>
        <p:txBody>
          <a:bodyPr wrap="square" lIns="91440" tIns="45720" rIns="91440" bIns="45720">
            <a:spAutoFit/>
          </a:bodyPr>
          <a:lstStyle/>
          <a:p>
            <a:pPr algn="ct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Contoh</a:t>
            </a:r>
            <a:r>
              <a:rPr lang="en-US" sz="4800" b="1" cap="none" spc="50" dirty="0" smtClean="0">
                <a:ln w="9525" cmpd="sng">
                  <a:solidFill>
                    <a:schemeClr val="tx1"/>
                  </a:solidFill>
                  <a:prstDash val="solid"/>
                </a:ln>
                <a:solidFill>
                  <a:srgbClr val="FFFF00"/>
                </a:solidFill>
                <a:effectLst>
                  <a:glow rad="228600">
                    <a:schemeClr val="accent5">
                      <a:satMod val="175000"/>
                      <a:alpha val="40000"/>
                    </a:schemeClr>
                  </a:glow>
                </a:effectLst>
              </a:rPr>
              <a:t> </a:t>
            </a: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Hasil</a:t>
            </a:r>
            <a:r>
              <a:rPr lang="en-US" sz="4800" b="1" cap="none" spc="50" dirty="0" smtClean="0">
                <a:ln w="9525" cmpd="sng">
                  <a:solidFill>
                    <a:schemeClr val="tx1"/>
                  </a:solidFill>
                  <a:prstDash val="solid"/>
                </a:ln>
                <a:solidFill>
                  <a:srgbClr val="FFFF00"/>
                </a:solidFill>
                <a:effectLst>
                  <a:glow rad="228600">
                    <a:schemeClr val="accent5">
                      <a:satMod val="175000"/>
                      <a:alpha val="40000"/>
                    </a:schemeClr>
                  </a:glow>
                </a:effectLst>
              </a:rPr>
              <a:t> </a:t>
            </a: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Pencarian</a:t>
            </a:r>
            <a:r>
              <a:rPr lang="en-US" sz="4800" b="1" cap="none" spc="50" dirty="0" smtClean="0">
                <a:ln w="9525" cmpd="sng">
                  <a:solidFill>
                    <a:schemeClr val="tx1"/>
                  </a:solidFill>
                  <a:prstDash val="solid"/>
                </a:ln>
                <a:solidFill>
                  <a:srgbClr val="FFFF00"/>
                </a:solidFill>
                <a:effectLst>
                  <a:glow rad="228600">
                    <a:schemeClr val="accent5">
                      <a:satMod val="175000"/>
                      <a:alpha val="40000"/>
                    </a:schemeClr>
                  </a:glow>
                </a:effectLst>
              </a:rPr>
              <a:t> di </a:t>
            </a: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Situs</a:t>
            </a:r>
            <a:r>
              <a:rPr lang="en-US" sz="4800" b="1" cap="none" spc="50" dirty="0" smtClean="0">
                <a:ln w="9525" cmpd="sng">
                  <a:solidFill>
                    <a:schemeClr val="tx1"/>
                  </a:solidFill>
                  <a:prstDash val="solid"/>
                </a:ln>
                <a:solidFill>
                  <a:srgbClr val="FFFF00"/>
                </a:solidFill>
                <a:effectLst>
                  <a:glow rad="228600">
                    <a:schemeClr val="accent5">
                      <a:satMod val="175000"/>
                      <a:alpha val="40000"/>
                    </a:schemeClr>
                  </a:glow>
                </a:effectLst>
              </a:rPr>
              <a:t> </a:t>
            </a:r>
            <a:r>
              <a:rPr lang="en-US" sz="4800" b="1" cap="none" spc="50" dirty="0" err="1" smtClean="0">
                <a:ln w="9525" cmpd="sng">
                  <a:solidFill>
                    <a:schemeClr val="tx1"/>
                  </a:solidFill>
                  <a:prstDash val="solid"/>
                </a:ln>
                <a:solidFill>
                  <a:srgbClr val="FFFF00"/>
                </a:solidFill>
                <a:effectLst>
                  <a:glow rad="228600">
                    <a:schemeClr val="accent5">
                      <a:satMod val="175000"/>
                      <a:alpha val="40000"/>
                    </a:schemeClr>
                  </a:glow>
                </a:effectLst>
              </a:rPr>
              <a:t>Pengindex</a:t>
            </a:r>
            <a:endParaRPr lang="en-US" sz="4800" b="1" cap="none" spc="50" dirty="0">
              <a:ln w="9525" cmpd="sng">
                <a:solidFill>
                  <a:schemeClr val="tx1"/>
                </a:solidFill>
                <a:prstDash val="solid"/>
              </a:ln>
              <a:solidFill>
                <a:srgbClr val="FFFF00"/>
              </a:solidFill>
              <a:effectLst>
                <a:glow rad="228600">
                  <a:schemeClr val="accent5">
                    <a:satMod val="175000"/>
                    <a:alpha val="40000"/>
                  </a:schemeClr>
                </a:glow>
              </a:effectLst>
            </a:endParaRPr>
          </a:p>
        </p:txBody>
      </p:sp>
      <p:sp>
        <p:nvSpPr>
          <p:cNvPr id="2" name="Date Placeholder 1"/>
          <p:cNvSpPr>
            <a:spLocks noGrp="1"/>
          </p:cNvSpPr>
          <p:nvPr>
            <p:ph type="dt" sz="half" idx="10"/>
          </p:nvPr>
        </p:nvSpPr>
        <p:spPr/>
        <p:txBody>
          <a:bodyPr/>
          <a:lstStyle/>
          <a:p>
            <a:fld id="{EE3D70E4-47EF-4504-9056-C718CB26D176}" type="datetime1">
              <a:rPr lang="en-US" smtClean="0"/>
              <a:pPr/>
              <a:t>8/28/2018</a:t>
            </a:fld>
            <a:endParaRPr lang="en-US"/>
          </a:p>
        </p:txBody>
      </p:sp>
      <p:sp>
        <p:nvSpPr>
          <p:cNvPr id="7" name="Footer Placeholder 6"/>
          <p:cNvSpPr>
            <a:spLocks noGrp="1"/>
          </p:cNvSpPr>
          <p:nvPr>
            <p:ph type="ftr" sz="quarter" idx="11"/>
          </p:nvPr>
        </p:nvSpPr>
        <p:spPr/>
        <p:txBody>
          <a:bodyPr/>
          <a:lstStyle/>
          <a:p>
            <a:r>
              <a:rPr lang="en-US" smtClean="0"/>
              <a:t>Penloknas Indexing Jurnal</a:t>
            </a:r>
            <a:endParaRPr lang="en-US"/>
          </a:p>
        </p:txBody>
      </p:sp>
      <p:sp>
        <p:nvSpPr>
          <p:cNvPr id="8" name="Slide Number Placeholder 7"/>
          <p:cNvSpPr>
            <a:spLocks noGrp="1"/>
          </p:cNvSpPr>
          <p:nvPr>
            <p:ph type="sldNum" sz="quarter" idx="12"/>
          </p:nvPr>
        </p:nvSpPr>
        <p:spPr/>
        <p:txBody>
          <a:bodyPr/>
          <a:lstStyle/>
          <a:p>
            <a:fld id="{C591D3F6-858F-412D-85AA-2FA2A435D1C1}" type="slidenum">
              <a:rPr lang="en-US" smtClean="0"/>
              <a:pPr/>
              <a:t>5</a:t>
            </a:fld>
            <a:endParaRPr lang="en-US"/>
          </a:p>
        </p:txBody>
      </p:sp>
    </p:spTree>
    <p:extLst>
      <p:ext uri="{BB962C8B-B14F-4D97-AF65-F5344CB8AC3E}">
        <p14:creationId xmlns:p14="http://schemas.microsoft.com/office/powerpoint/2010/main" val="2366618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41: contoh plagiarism policy</a:t>
            </a:r>
            <a:endParaRPr lang="id-ID" dirty="0"/>
          </a:p>
        </p:txBody>
      </p:sp>
      <p:sp>
        <p:nvSpPr>
          <p:cNvPr id="5" name="Content Placeholder 4"/>
          <p:cNvSpPr>
            <a:spLocks noGrp="1"/>
          </p:cNvSpPr>
          <p:nvPr>
            <p:ph idx="1"/>
          </p:nvPr>
        </p:nvSpPr>
        <p:spPr/>
        <p:txBody>
          <a:bodyPr>
            <a:normAutofit fontScale="40000" lnSpcReduction="20000"/>
          </a:bodyPr>
          <a:lstStyle/>
          <a:p>
            <a:pPr>
              <a:buNone/>
            </a:pPr>
            <a:r>
              <a:rPr lang="en-US" b="1" dirty="0" smtClean="0"/>
              <a:t>Plagiarism Policy</a:t>
            </a:r>
          </a:p>
          <a:p>
            <a:pPr>
              <a:buNone/>
            </a:pPr>
            <a:r>
              <a:rPr lang="en-US" b="1" u="sng" dirty="0" smtClean="0"/>
              <a:t>PLAGIARISM INCLUDES BUT IS NOT LIMITED TO:</a:t>
            </a:r>
            <a:r>
              <a:rPr lang="en-US" dirty="0" smtClean="0"/>
              <a:t/>
            </a:r>
            <a:br>
              <a:rPr lang="en-US" dirty="0" smtClean="0"/>
            </a:br>
            <a:r>
              <a:rPr lang="en-US" dirty="0" smtClean="0"/>
              <a:t>a. refer and/or quoting terms, words and/or sentences, data and/or information from a source without citing sources in the record citation and/or without stating the source adequately;</a:t>
            </a:r>
            <a:br>
              <a:rPr lang="en-US" dirty="0" smtClean="0"/>
            </a:br>
            <a:r>
              <a:rPr lang="en-US" dirty="0" smtClean="0"/>
              <a:t>b. refer and/or quoting random terms, words and/or sentences, data and/or information from a source without citing a source in the record citation and/or without stating the source adequately;</a:t>
            </a:r>
            <a:br>
              <a:rPr lang="en-US" dirty="0" smtClean="0"/>
            </a:br>
            <a:r>
              <a:rPr lang="en-US" dirty="0" smtClean="0"/>
              <a:t>c. using a source of ideas, opinions, views, or theory without stating the source adequately;</a:t>
            </a:r>
            <a:br>
              <a:rPr lang="en-US" dirty="0" smtClean="0"/>
            </a:br>
            <a:r>
              <a:rPr lang="en-US" dirty="0" smtClean="0"/>
              <a:t>d. formulate the words and/or sentences themselves from the source of words and/or phrases, ideas, opinions, views, or theory without stating the source adequately;</a:t>
            </a:r>
            <a:br>
              <a:rPr lang="en-US" dirty="0" smtClean="0"/>
            </a:br>
            <a:r>
              <a:rPr lang="en-US" dirty="0" smtClean="0"/>
              <a:t>e. submit a scientific papers produced and/or published by others as a source of scientific work without express adequately.</a:t>
            </a:r>
          </a:p>
          <a:p>
            <a:pPr>
              <a:buNone/>
            </a:pPr>
            <a:r>
              <a:rPr lang="en-US" b="1" u="sng" dirty="0" smtClean="0"/>
              <a:t>PREVENTION</a:t>
            </a:r>
            <a:endParaRPr lang="en-US" dirty="0" smtClean="0"/>
          </a:p>
          <a:p>
            <a:pPr>
              <a:buNone/>
            </a:pPr>
            <a:r>
              <a:rPr lang="en-US" dirty="0" smtClean="0"/>
              <a:t>In every article submitted to the Journal of Humanities Education must be attached to a statement signed by the author that:</a:t>
            </a:r>
            <a:br>
              <a:rPr lang="en-US" dirty="0" smtClean="0"/>
            </a:br>
            <a:r>
              <a:rPr lang="en-US" dirty="0" smtClean="0"/>
              <a:t>a. The article is free of plagiarism;</a:t>
            </a:r>
            <a:br>
              <a:rPr lang="en-US" dirty="0" smtClean="0"/>
            </a:br>
            <a:r>
              <a:rPr lang="en-US" dirty="0" smtClean="0"/>
              <a:t>b. if at a later proved there is plagiarism in the article, the author is willing to accept the sanctions in accordance with the legislation.</a:t>
            </a:r>
          </a:p>
          <a:p>
            <a:pPr>
              <a:buNone/>
            </a:pPr>
            <a:r>
              <a:rPr lang="en-US" b="1" u="sng" dirty="0" smtClean="0"/>
              <a:t>SANCTIONS</a:t>
            </a:r>
            <a:endParaRPr lang="en-US" dirty="0" smtClean="0"/>
          </a:p>
          <a:p>
            <a:pPr>
              <a:buNone/>
            </a:pPr>
            <a:r>
              <a:rPr lang="en-US" dirty="0" smtClean="0"/>
              <a:t>a. reprimand;</a:t>
            </a:r>
            <a:br>
              <a:rPr lang="en-US" dirty="0" smtClean="0"/>
            </a:br>
            <a:r>
              <a:rPr lang="en-US" dirty="0" smtClean="0"/>
              <a:t>b. letter of warning;</a:t>
            </a:r>
            <a:br>
              <a:rPr lang="en-US" dirty="0" smtClean="0"/>
            </a:br>
            <a:r>
              <a:rPr lang="en-US" dirty="0" smtClean="0"/>
              <a:t>c. revocation of the article;</a:t>
            </a:r>
            <a:br>
              <a:rPr lang="en-US" dirty="0" smtClean="0"/>
            </a:br>
            <a:r>
              <a:rPr lang="en-US" dirty="0" smtClean="0"/>
              <a:t>d. cancellation of publication.</a:t>
            </a:r>
          </a:p>
          <a:p>
            <a:pPr>
              <a:buNone/>
            </a:pPr>
            <a:r>
              <a:rPr lang="en-US" dirty="0" smtClean="0"/>
              <a:t>Letter of Statement of free Plagiarism can be downloaded at </a:t>
            </a:r>
            <a:r>
              <a:rPr lang="en-US" dirty="0" smtClean="0">
                <a:hlinkClick r:id="rId2"/>
              </a:rPr>
              <a:t>here</a:t>
            </a:r>
            <a:endParaRPr lang="en-US" dirty="0" smtClean="0"/>
          </a:p>
          <a:p>
            <a:pPr>
              <a:buNone/>
            </a:pPr>
            <a:endParaRPr lang="id-ID"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41:menambahkan plagiarism policy</a:t>
            </a:r>
            <a:endParaRPr lang="id-ID" dirty="0"/>
          </a:p>
        </p:txBody>
      </p:sp>
      <p:pic>
        <p:nvPicPr>
          <p:cNvPr id="45058" name="Picture 2"/>
          <p:cNvPicPr>
            <a:picLocks noChangeAspect="1" noChangeArrowheads="1"/>
          </p:cNvPicPr>
          <p:nvPr/>
        </p:nvPicPr>
        <p:blipFill>
          <a:blip r:embed="rId2"/>
          <a:srcRect/>
          <a:stretch>
            <a:fillRect/>
          </a:stretch>
        </p:blipFill>
        <p:spPr bwMode="auto">
          <a:xfrm>
            <a:off x="214282" y="1571612"/>
            <a:ext cx="8674100" cy="48768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pic>
        <p:nvPicPr>
          <p:cNvPr id="46082" name="Picture 2"/>
          <p:cNvPicPr>
            <a:picLocks noChangeAspect="1" noChangeArrowheads="1"/>
          </p:cNvPicPr>
          <p:nvPr/>
        </p:nvPicPr>
        <p:blipFill>
          <a:blip r:embed="rId2"/>
          <a:srcRect/>
          <a:stretch>
            <a:fillRect/>
          </a:stretch>
        </p:blipFill>
        <p:spPr bwMode="auto">
          <a:xfrm>
            <a:off x="234950" y="990600"/>
            <a:ext cx="8674100" cy="4876800"/>
          </a:xfrm>
          <a:prstGeom prst="rect">
            <a:avLst/>
          </a:prstGeom>
          <a:noFill/>
          <a:ln w="9525">
            <a:noFill/>
            <a:miter lim="800000"/>
            <a:headEnd/>
            <a:tailEnd/>
          </a:ln>
          <a:effectLst/>
        </p:spPr>
      </p:pic>
      <p:sp>
        <p:nvSpPr>
          <p:cNvPr id="6" name="Right Arrow 5"/>
          <p:cNvSpPr/>
          <p:nvPr/>
        </p:nvSpPr>
        <p:spPr>
          <a:xfrm rot="13828245">
            <a:off x="2015675" y="4603360"/>
            <a:ext cx="1143008" cy="680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0178" name="Picture 2"/>
          <p:cNvPicPr>
            <a:picLocks noChangeAspect="1" noChangeArrowheads="1"/>
          </p:cNvPicPr>
          <p:nvPr/>
        </p:nvPicPr>
        <p:blipFill>
          <a:blip r:embed="rId2"/>
          <a:srcRect/>
          <a:stretch>
            <a:fillRect/>
          </a:stretch>
        </p:blipFill>
        <p:spPr bwMode="auto">
          <a:xfrm>
            <a:off x="234950" y="990600"/>
            <a:ext cx="8674100" cy="4876800"/>
          </a:xfrm>
          <a:prstGeom prst="rect">
            <a:avLst/>
          </a:prstGeom>
          <a:noFill/>
          <a:ln w="9525">
            <a:noFill/>
            <a:miter lim="800000"/>
            <a:headEnd/>
            <a:tailEnd/>
          </a:ln>
          <a:effectLst/>
        </p:spPr>
      </p:pic>
      <p:sp>
        <p:nvSpPr>
          <p:cNvPr id="4" name="Rectangle 3"/>
          <p:cNvSpPr/>
          <p:nvPr/>
        </p:nvSpPr>
        <p:spPr>
          <a:xfrm>
            <a:off x="1785918" y="6211669"/>
            <a:ext cx="4572000" cy="646331"/>
          </a:xfrm>
          <a:prstGeom prst="rect">
            <a:avLst/>
          </a:prstGeom>
        </p:spPr>
        <p:txBody>
          <a:bodyPr>
            <a:spAutoFit/>
          </a:bodyPr>
          <a:lstStyle/>
          <a:p>
            <a:r>
              <a:rPr lang="id-ID" dirty="0" smtClean="0"/>
              <a:t>http://training.um.ac.id/ojs/index.php/nelangsa/about/editorialPolicies#custom-0</a:t>
            </a:r>
            <a:endParaRPr lang="id-ID"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02" name="Picture 2"/>
          <p:cNvPicPr>
            <a:picLocks noChangeAspect="1" noChangeArrowheads="1"/>
          </p:cNvPicPr>
          <p:nvPr/>
        </p:nvPicPr>
        <p:blipFill>
          <a:blip r:embed="rId2"/>
          <a:srcRect/>
          <a:stretch>
            <a:fillRect/>
          </a:stretch>
        </p:blipFill>
        <p:spPr bwMode="auto">
          <a:xfrm>
            <a:off x="234950" y="990600"/>
            <a:ext cx="8674100" cy="48768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2226" name="Picture 2"/>
          <p:cNvPicPr>
            <a:picLocks noChangeAspect="1" noChangeArrowheads="1"/>
          </p:cNvPicPr>
          <p:nvPr/>
        </p:nvPicPr>
        <p:blipFill>
          <a:blip r:embed="rId2"/>
          <a:srcRect/>
          <a:stretch>
            <a:fillRect/>
          </a:stretch>
        </p:blipFill>
        <p:spPr bwMode="auto">
          <a:xfrm>
            <a:off x="234950" y="990600"/>
            <a:ext cx="8674100" cy="4876800"/>
          </a:xfrm>
          <a:prstGeom prst="rect">
            <a:avLst/>
          </a:prstGeom>
          <a:noFill/>
          <a:ln w="9525">
            <a:noFill/>
            <a:miter lim="800000"/>
            <a:headEnd/>
            <a:tailEnd/>
          </a:ln>
          <a:effectLst/>
        </p:spPr>
      </p:pic>
      <p:sp>
        <p:nvSpPr>
          <p:cNvPr id="4" name="Right Arrow 3"/>
          <p:cNvSpPr/>
          <p:nvPr/>
        </p:nvSpPr>
        <p:spPr>
          <a:xfrm rot="13833965">
            <a:off x="1508854" y="27897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Open is the Journal? </a:t>
            </a:r>
            <a:endParaRPr lang="id-ID" dirty="0"/>
          </a:p>
        </p:txBody>
      </p:sp>
      <p:sp>
        <p:nvSpPr>
          <p:cNvPr id="4" name="Text Placeholder 3"/>
          <p:cNvSpPr>
            <a:spLocks noGrp="1"/>
          </p:cNvSpPr>
          <p:nvPr>
            <p:ph type="body" idx="1"/>
          </p:nvPr>
        </p:nvSpPr>
        <p:spPr/>
        <p:txBody>
          <a:bodyPr>
            <a:normAutofit/>
          </a:bodyPr>
          <a:lstStyle/>
          <a:p>
            <a:r>
              <a:rPr lang="id-ID" sz="4800" dirty="0" smtClean="0"/>
              <a:t>44</a:t>
            </a:r>
            <a:endParaRPr lang="id-ID" sz="4800" dirty="0"/>
          </a:p>
        </p:txBody>
      </p:sp>
      <p:pic>
        <p:nvPicPr>
          <p:cNvPr id="5" name="Picture 2"/>
          <p:cNvPicPr>
            <a:picLocks noChangeAspect="1" noChangeArrowheads="1"/>
          </p:cNvPicPr>
          <p:nvPr/>
        </p:nvPicPr>
        <p:blipFill>
          <a:blip r:embed="rId2"/>
          <a:srcRect/>
          <a:stretch>
            <a:fillRect/>
          </a:stretch>
        </p:blipFill>
        <p:spPr bwMode="auto">
          <a:xfrm>
            <a:off x="395288" y="404813"/>
            <a:ext cx="3705225" cy="1000125"/>
          </a:xfrm>
          <a:prstGeom prst="rect">
            <a:avLst/>
          </a:prstGeom>
          <a:noFill/>
          <a:ln w="9525">
            <a:noFill/>
            <a:round/>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44</a:t>
            </a:r>
            <a:endParaRPr lang="id-ID" dirty="0"/>
          </a:p>
        </p:txBody>
      </p:sp>
      <p:sp>
        <p:nvSpPr>
          <p:cNvPr id="4" name="Content Placeholder 3"/>
          <p:cNvSpPr>
            <a:spLocks noGrp="1"/>
          </p:cNvSpPr>
          <p:nvPr>
            <p:ph sz="half" idx="1"/>
          </p:nvPr>
        </p:nvSpPr>
        <p:spPr/>
        <p:txBody>
          <a:bodyPr/>
          <a:lstStyle/>
          <a:p>
            <a:r>
              <a:rPr lang="en-US" dirty="0" smtClean="0"/>
              <a:t>What is the URL for the journal's Open Access statement?</a:t>
            </a:r>
            <a:endParaRPr lang="id-ID" dirty="0"/>
          </a:p>
        </p:txBody>
      </p:sp>
      <p:sp>
        <p:nvSpPr>
          <p:cNvPr id="5" name="Content Placeholder 4"/>
          <p:cNvSpPr>
            <a:spLocks noGrp="1"/>
          </p:cNvSpPr>
          <p:nvPr>
            <p:ph sz="half" idx="2"/>
          </p:nvPr>
        </p:nvSpPr>
        <p:spPr/>
        <p:txBody>
          <a:bodyPr/>
          <a:lstStyle/>
          <a:p>
            <a:r>
              <a:rPr lang="en-US" dirty="0" smtClean="0">
                <a:hlinkClick r:id="rId2"/>
              </a:rPr>
              <a:t>Home</a:t>
            </a:r>
            <a:r>
              <a:rPr lang="en-US" dirty="0" smtClean="0"/>
              <a:t> &gt; </a:t>
            </a:r>
            <a:r>
              <a:rPr lang="en-US" dirty="0" smtClean="0">
                <a:hlinkClick r:id="rId3"/>
              </a:rPr>
              <a:t>About the Journal</a:t>
            </a:r>
            <a:r>
              <a:rPr lang="en-US" dirty="0" smtClean="0"/>
              <a:t> &gt; </a:t>
            </a:r>
            <a:r>
              <a:rPr lang="en-US" dirty="0" smtClean="0">
                <a:hlinkClick r:id="rId4"/>
              </a:rPr>
              <a:t>Editorial Policies</a:t>
            </a:r>
            <a:endParaRPr lang="en-US" dirty="0" smtClean="0"/>
          </a:p>
          <a:p>
            <a:pPr>
              <a:buNone/>
            </a:pPr>
            <a:endParaRPr lang="id-ID"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Content Licensing</a:t>
            </a:r>
            <a:endParaRPr lang="id-ID" dirty="0"/>
          </a:p>
        </p:txBody>
      </p:sp>
      <p:sp>
        <p:nvSpPr>
          <p:cNvPr id="6" name="Text Placeholder 5"/>
          <p:cNvSpPr>
            <a:spLocks noGrp="1"/>
          </p:cNvSpPr>
          <p:nvPr>
            <p:ph type="body" idx="1"/>
          </p:nvPr>
        </p:nvSpPr>
        <p:spPr/>
        <p:txBody>
          <a:bodyPr>
            <a:normAutofit/>
          </a:bodyPr>
          <a:lstStyle/>
          <a:p>
            <a:r>
              <a:rPr lang="id-ID" sz="4800" dirty="0" smtClean="0"/>
              <a:t>45-51</a:t>
            </a:r>
            <a:endParaRPr lang="id-ID" sz="4800" dirty="0"/>
          </a:p>
        </p:txBody>
      </p:sp>
      <p:pic>
        <p:nvPicPr>
          <p:cNvPr id="7" name="Picture 2"/>
          <p:cNvPicPr>
            <a:picLocks noChangeAspect="1" noChangeArrowheads="1"/>
          </p:cNvPicPr>
          <p:nvPr/>
        </p:nvPicPr>
        <p:blipFill>
          <a:blip r:embed="rId2"/>
          <a:srcRect/>
          <a:stretch>
            <a:fillRect/>
          </a:stretch>
        </p:blipFill>
        <p:spPr bwMode="auto">
          <a:xfrm>
            <a:off x="395288" y="404813"/>
            <a:ext cx="3705225" cy="1000125"/>
          </a:xfrm>
          <a:prstGeom prst="rect">
            <a:avLst/>
          </a:prstGeom>
          <a:noFill/>
          <a:ln w="9525">
            <a:noFill/>
            <a:round/>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45</a:t>
            </a:r>
            <a:endParaRPr lang="id-ID" dirty="0"/>
          </a:p>
        </p:txBody>
      </p:sp>
      <p:sp>
        <p:nvSpPr>
          <p:cNvPr id="3" name="Content Placeholder 2"/>
          <p:cNvSpPr>
            <a:spLocks noGrp="1"/>
          </p:cNvSpPr>
          <p:nvPr>
            <p:ph sz="half" idx="1"/>
          </p:nvPr>
        </p:nvSpPr>
        <p:spPr/>
        <p:txBody>
          <a:bodyPr>
            <a:normAutofit fontScale="70000" lnSpcReduction="20000"/>
          </a:bodyPr>
          <a:lstStyle/>
          <a:p>
            <a:pPr marL="514350" indent="-514350">
              <a:buFont typeface="+mj-lt"/>
              <a:buAutoNum type="arabicPeriod" startAt="45"/>
            </a:pPr>
            <a:r>
              <a:rPr lang="en-US" dirty="0" smtClean="0"/>
              <a:t>Does the journal embed machine-readable CC licensing information in its article metadata?</a:t>
            </a:r>
            <a:endParaRPr lang="id-ID" dirty="0" smtClean="0"/>
          </a:p>
          <a:p>
            <a:pPr marL="514350" indent="-514350">
              <a:buFont typeface="+mj-lt"/>
              <a:buAutoNum type="arabicPeriod" startAt="45"/>
            </a:pPr>
            <a:r>
              <a:rPr lang="en-US" dirty="0" smtClean="0"/>
              <a:t>Please provide a URL to an example page with embedded licensing information </a:t>
            </a:r>
            <a:endParaRPr lang="id-ID" dirty="0" smtClean="0"/>
          </a:p>
          <a:p>
            <a:pPr marL="514350" indent="-514350">
              <a:buFont typeface="+mj-lt"/>
              <a:buAutoNum type="arabicPeriod" startAt="45"/>
            </a:pPr>
            <a:r>
              <a:rPr lang="en-US" dirty="0" smtClean="0">
                <a:solidFill>
                  <a:srgbClr val="FF0000"/>
                </a:solidFill>
              </a:rPr>
              <a:t>Does the journal allow reuse and remixing of its content, in accordance with a CC license?</a:t>
            </a:r>
            <a:endParaRPr lang="id-ID" dirty="0" smtClean="0">
              <a:solidFill>
                <a:srgbClr val="FF0000"/>
              </a:solidFill>
            </a:endParaRPr>
          </a:p>
          <a:p>
            <a:pPr marL="514350" indent="-514350">
              <a:buFont typeface="+mj-lt"/>
              <a:buAutoNum type="arabicPeriod" startAt="45"/>
            </a:pPr>
            <a:r>
              <a:rPr lang="en-US" dirty="0" smtClean="0"/>
              <a:t>Which of the following does the content require? (Tick all that apply.)</a:t>
            </a:r>
            <a:endParaRPr lang="id-ID" dirty="0" smtClean="0"/>
          </a:p>
          <a:p>
            <a:pPr marL="514350" indent="-514350">
              <a:buFont typeface="+mj-lt"/>
              <a:buAutoNum type="arabicPeriod" startAt="45"/>
            </a:pPr>
            <a:r>
              <a:rPr lang="en-US" dirty="0" smtClean="0"/>
              <a:t>Enter the URL on your site where your license terms are stated</a:t>
            </a:r>
            <a:endParaRPr lang="id-ID" dirty="0">
              <a:solidFill>
                <a:srgbClr val="FF0000"/>
              </a:solidFill>
            </a:endParaRPr>
          </a:p>
        </p:txBody>
      </p:sp>
      <p:sp>
        <p:nvSpPr>
          <p:cNvPr id="4" name="Content Placeholder 3"/>
          <p:cNvSpPr>
            <a:spLocks noGrp="1"/>
          </p:cNvSpPr>
          <p:nvPr>
            <p:ph sz="half" idx="2"/>
          </p:nvPr>
        </p:nvSpPr>
        <p:spPr/>
        <p:txBody>
          <a:bodyPr>
            <a:normAutofit fontScale="70000" lnSpcReduction="20000"/>
          </a:bodyPr>
          <a:lstStyle/>
          <a:p>
            <a:pPr marL="514350" indent="-514350">
              <a:buFont typeface="+mj-lt"/>
              <a:buAutoNum type="arabicParenR" startAt="45"/>
            </a:pPr>
            <a:r>
              <a:rPr lang="id-ID" dirty="0" smtClean="0"/>
              <a:t>Pilih di Creativecommons.org</a:t>
            </a:r>
          </a:p>
          <a:p>
            <a:pPr marL="514350" indent="-514350">
              <a:buFont typeface="+mj-lt"/>
              <a:buAutoNum type="arabicParenR" startAt="45"/>
            </a:pPr>
            <a:r>
              <a:rPr lang="id-ID" dirty="0" smtClean="0"/>
              <a:t>Webpage jurnal</a:t>
            </a:r>
          </a:p>
          <a:p>
            <a:pPr marL="514350" indent="-514350">
              <a:buFont typeface="+mj-lt"/>
              <a:buAutoNum type="arabicParenR" startAt="45"/>
            </a:pPr>
            <a:r>
              <a:rPr lang="id-ID" dirty="0" smtClean="0">
                <a:solidFill>
                  <a:srgbClr val="FF0000"/>
                </a:solidFill>
              </a:rPr>
              <a:t>Sesuaikan dengan  lisensi yang dipilih</a:t>
            </a:r>
          </a:p>
          <a:p>
            <a:pPr marL="514350" indent="-514350">
              <a:buFont typeface="+mj-lt"/>
              <a:buAutoNum type="arabicParenR" startAt="45"/>
            </a:pPr>
            <a:r>
              <a:rPr lang="id-ID" dirty="0" smtClean="0"/>
              <a:t>47=other</a:t>
            </a:r>
          </a:p>
          <a:p>
            <a:pPr marL="514350" indent="-514350">
              <a:buFont typeface="+mj-lt"/>
              <a:buAutoNum type="arabicParenR" startAt="45"/>
            </a:pPr>
            <a:r>
              <a:rPr lang="id-ID" dirty="0" smtClean="0"/>
              <a:t>Webpage jurnal</a:t>
            </a:r>
          </a:p>
          <a:p>
            <a:pPr marL="514350" indent="-514350">
              <a:buNone/>
            </a:pPr>
            <a:endParaRPr lang="id-ID" dirty="0" smtClean="0"/>
          </a:p>
          <a:p>
            <a:pPr marL="514350" indent="-514350">
              <a:buFont typeface="+mj-lt"/>
              <a:buAutoNum type="arabicParenR" startAt="45"/>
            </a:pPr>
            <a:endParaRPr lang="id-ID" dirty="0" smtClean="0"/>
          </a:p>
          <a:p>
            <a:pPr marL="514350" indent="-514350">
              <a:buFont typeface="+mj-lt"/>
              <a:buAutoNum type="arabicParenR" startAt="45"/>
            </a:pPr>
            <a:endParaRPr lang="id-ID"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0"/>
            <a:ext cx="80772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200" b="1" dirty="0" smtClean="0">
                <a:latin typeface="Calibri" pitchFamily="34" charset="0"/>
              </a:rPr>
              <a:t>Akreditasi Jurnal Nasional: </a:t>
            </a:r>
            <a:r>
              <a:rPr lang="en-US" sz="3200" b="1" dirty="0" err="1" smtClean="0">
                <a:latin typeface="Calibri" pitchFamily="34" charset="0"/>
              </a:rPr>
              <a:t>Penyebarluasan</a:t>
            </a:r>
            <a:endParaRPr lang="id-ID" sz="3200" b="1" dirty="0">
              <a:solidFill>
                <a:schemeClr val="bg1"/>
              </a:solidFill>
              <a:latin typeface="Calibri" pitchFamily="34" charset="0"/>
            </a:endParaRPr>
          </a:p>
        </p:txBody>
      </p:sp>
      <p:sp>
        <p:nvSpPr>
          <p:cNvPr id="4" name="Rectangle 3"/>
          <p:cNvSpPr/>
          <p:nvPr/>
        </p:nvSpPr>
        <p:spPr>
          <a:xfrm>
            <a:off x="0" y="0"/>
            <a:ext cx="1066800" cy="62068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dirty="0">
              <a:latin typeface="Calibri" pitchFamily="34" charset="0"/>
            </a:endParaRPr>
          </a:p>
        </p:txBody>
      </p:sp>
      <p:sp>
        <p:nvSpPr>
          <p:cNvPr id="5" name="TextBox 4"/>
          <p:cNvSpPr txBox="1"/>
          <p:nvPr/>
        </p:nvSpPr>
        <p:spPr>
          <a:xfrm>
            <a:off x="416638" y="1000780"/>
            <a:ext cx="8422562" cy="523220"/>
          </a:xfrm>
          <a:prstGeom prst="rect">
            <a:avLst/>
          </a:prstGeom>
          <a:noFill/>
        </p:spPr>
        <p:txBody>
          <a:bodyPr wrap="none" rtlCol="0">
            <a:spAutoFit/>
          </a:bodyPr>
          <a:lstStyle/>
          <a:p>
            <a:pPr fontAlgn="t"/>
            <a:r>
              <a:rPr lang="it-IT" sz="2800" b="1" dirty="0" smtClean="0">
                <a:solidFill>
                  <a:schemeClr val="tx1">
                    <a:lumMod val="75000"/>
                    <a:lumOff val="25000"/>
                  </a:schemeClr>
                </a:solidFill>
                <a:latin typeface="+mj-lt"/>
              </a:rPr>
              <a:t>Pencantuman </a:t>
            </a:r>
            <a:r>
              <a:rPr lang="it-IT" sz="2800" b="1" dirty="0">
                <a:solidFill>
                  <a:schemeClr val="tx1">
                    <a:lumMod val="75000"/>
                    <a:lumOff val="25000"/>
                  </a:schemeClr>
                </a:solidFill>
                <a:latin typeface="+mj-lt"/>
              </a:rPr>
              <a:t>di Pengindeks Internasional Bereputasi</a:t>
            </a:r>
          </a:p>
        </p:txBody>
      </p:sp>
      <p:grpSp>
        <p:nvGrpSpPr>
          <p:cNvPr id="7" name="Group 8"/>
          <p:cNvGrpSpPr/>
          <p:nvPr/>
        </p:nvGrpSpPr>
        <p:grpSpPr>
          <a:xfrm>
            <a:off x="533401" y="1828800"/>
            <a:ext cx="8153399" cy="3794491"/>
            <a:chOff x="1037925" y="1387109"/>
            <a:chExt cx="7068150" cy="3068881"/>
          </a:xfrm>
        </p:grpSpPr>
        <p:pic>
          <p:nvPicPr>
            <p:cNvPr id="6" name="Picture 5"/>
            <p:cNvPicPr>
              <a:picLocks noChangeAspect="1"/>
            </p:cNvPicPr>
            <p:nvPr/>
          </p:nvPicPr>
          <p:blipFill rotWithShape="1">
            <a:blip r:embed="rId2"/>
            <a:srcRect b="44660"/>
            <a:stretch/>
          </p:blipFill>
          <p:spPr>
            <a:xfrm>
              <a:off x="1037925" y="1387109"/>
              <a:ext cx="7068150" cy="89889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stretch>
              <a:fillRect/>
            </a:stretch>
          </p:blipFill>
          <p:spPr>
            <a:xfrm>
              <a:off x="1037925" y="2286000"/>
              <a:ext cx="7068150" cy="216999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354412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45.Mendapatkan CClicensing</a:t>
            </a:r>
            <a:endParaRPr lang="id-ID" dirty="0"/>
          </a:p>
        </p:txBody>
      </p:sp>
      <p:pic>
        <p:nvPicPr>
          <p:cNvPr id="47106" name="Picture 2"/>
          <p:cNvPicPr>
            <a:picLocks noChangeAspect="1" noChangeArrowheads="1"/>
          </p:cNvPicPr>
          <p:nvPr/>
        </p:nvPicPr>
        <p:blipFill>
          <a:blip r:embed="rId2"/>
          <a:srcRect/>
          <a:stretch>
            <a:fillRect/>
          </a:stretch>
        </p:blipFill>
        <p:spPr bwMode="auto">
          <a:xfrm>
            <a:off x="469900" y="1571612"/>
            <a:ext cx="86741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9154" name="Picture 2"/>
          <p:cNvPicPr>
            <a:picLocks noChangeAspect="1" noChangeArrowheads="1"/>
          </p:cNvPicPr>
          <p:nvPr/>
        </p:nvPicPr>
        <p:blipFill>
          <a:blip r:embed="rId2"/>
          <a:srcRect/>
          <a:stretch>
            <a:fillRect/>
          </a:stretch>
        </p:blipFill>
        <p:spPr bwMode="auto">
          <a:xfrm>
            <a:off x="214282" y="1142984"/>
            <a:ext cx="8674100" cy="48768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8130" name="Picture 2"/>
          <p:cNvPicPr>
            <a:picLocks noChangeAspect="1" noChangeArrowheads="1"/>
          </p:cNvPicPr>
          <p:nvPr/>
        </p:nvPicPr>
        <p:blipFill>
          <a:blip r:embed="rId2"/>
          <a:srcRect/>
          <a:stretch>
            <a:fillRect/>
          </a:stretch>
        </p:blipFill>
        <p:spPr bwMode="auto">
          <a:xfrm>
            <a:off x="285720" y="1000108"/>
            <a:ext cx="8674100" cy="48768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45. Menambahkan CCLicensing ke web jurnal</a:t>
            </a:r>
            <a:endParaRPr lang="id-ID" dirty="0"/>
          </a:p>
        </p:txBody>
      </p:sp>
      <p:sp>
        <p:nvSpPr>
          <p:cNvPr id="3" name="Content Placeholder 2"/>
          <p:cNvSpPr>
            <a:spLocks noGrp="1"/>
          </p:cNvSpPr>
          <p:nvPr>
            <p:ph idx="1"/>
          </p:nvPr>
        </p:nvSpPr>
        <p:spPr/>
        <p:txBody>
          <a:bodyPr>
            <a:normAutofit/>
          </a:bodyPr>
          <a:lstStyle/>
          <a:p>
            <a:r>
              <a:rPr lang="id-ID" sz="4800" dirty="0" smtClean="0"/>
              <a:t>Sama dengan menambah fitur statistik</a:t>
            </a:r>
            <a:endParaRPr lang="id-ID" sz="4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50-51</a:t>
            </a:r>
            <a:endParaRPr lang="id-ID" dirty="0"/>
          </a:p>
        </p:txBody>
      </p:sp>
      <p:sp>
        <p:nvSpPr>
          <p:cNvPr id="4" name="Content Placeholder 3"/>
          <p:cNvSpPr>
            <a:spLocks noGrp="1"/>
          </p:cNvSpPr>
          <p:nvPr>
            <p:ph sz="half" idx="1"/>
          </p:nvPr>
        </p:nvSpPr>
        <p:spPr/>
        <p:txBody>
          <a:bodyPr>
            <a:normAutofit lnSpcReduction="10000"/>
          </a:bodyPr>
          <a:lstStyle/>
          <a:p>
            <a:r>
              <a:rPr lang="en-US" dirty="0" smtClean="0"/>
              <a:t>Does the journal allow readers to 'read, download, copy, distribute, print, search, or link to the full texts' of its articles? </a:t>
            </a:r>
            <a:endParaRPr lang="id-ID" dirty="0" smtClean="0"/>
          </a:p>
          <a:p>
            <a:r>
              <a:rPr lang="en-US" dirty="0" smtClean="0"/>
              <a:t>With which deposit policy directory does the journal have a registered deposit policy? </a:t>
            </a:r>
            <a:endParaRPr lang="id-ID" dirty="0"/>
          </a:p>
        </p:txBody>
      </p:sp>
      <p:sp>
        <p:nvSpPr>
          <p:cNvPr id="5" name="Content Placeholder 4"/>
          <p:cNvSpPr>
            <a:spLocks noGrp="1"/>
          </p:cNvSpPr>
          <p:nvPr>
            <p:ph sz="half" idx="2"/>
          </p:nvPr>
        </p:nvSpPr>
        <p:spPr/>
        <p:txBody>
          <a:bodyPr>
            <a:normAutofit lnSpcReduction="10000"/>
          </a:bodyPr>
          <a:lstStyle/>
          <a:p>
            <a:r>
              <a:rPr lang="id-ID" dirty="0" smtClean="0"/>
              <a:t>Yes/No</a:t>
            </a:r>
          </a:p>
          <a:p>
            <a:r>
              <a:rPr lang="id-ID" dirty="0" smtClean="0"/>
              <a:t>Sherpa/Romeo: http://www.sherpa.ac.uk/romeo/; Héloïse; Diadorim;. </a:t>
            </a:r>
            <a:endParaRPr lang="id-ID"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51.Sherpa/Romeo</a:t>
            </a:r>
            <a:endParaRPr lang="id-ID" dirty="0"/>
          </a:p>
        </p:txBody>
      </p:sp>
      <p:pic>
        <p:nvPicPr>
          <p:cNvPr id="53251" name="Picture 3"/>
          <p:cNvPicPr>
            <a:picLocks noChangeAspect="1" noChangeArrowheads="1"/>
          </p:cNvPicPr>
          <p:nvPr/>
        </p:nvPicPr>
        <p:blipFill>
          <a:blip r:embed="rId2"/>
          <a:srcRect/>
          <a:stretch>
            <a:fillRect/>
          </a:stretch>
        </p:blipFill>
        <p:spPr bwMode="auto">
          <a:xfrm>
            <a:off x="285720" y="1500174"/>
            <a:ext cx="8674100" cy="48768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4274" name="Picture 2"/>
          <p:cNvPicPr>
            <a:picLocks noChangeAspect="1" noChangeArrowheads="1"/>
          </p:cNvPicPr>
          <p:nvPr/>
        </p:nvPicPr>
        <p:blipFill>
          <a:blip r:embed="rId2"/>
          <a:srcRect/>
          <a:stretch>
            <a:fillRect/>
          </a:stretch>
        </p:blipFill>
        <p:spPr bwMode="auto">
          <a:xfrm>
            <a:off x="642910" y="285728"/>
            <a:ext cx="11144296" cy="6265607"/>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5298" name="Picture 2"/>
          <p:cNvPicPr>
            <a:picLocks noChangeAspect="1" noChangeArrowheads="1"/>
          </p:cNvPicPr>
          <p:nvPr/>
        </p:nvPicPr>
        <p:blipFill>
          <a:blip r:embed="rId2"/>
          <a:srcRect/>
          <a:stretch>
            <a:fillRect/>
          </a:stretch>
        </p:blipFill>
        <p:spPr bwMode="auto">
          <a:xfrm>
            <a:off x="234950" y="990600"/>
            <a:ext cx="8674100" cy="48768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Copyright and Permissions</a:t>
            </a:r>
            <a:endParaRPr lang="id-ID" dirty="0"/>
          </a:p>
        </p:txBody>
      </p:sp>
      <p:sp>
        <p:nvSpPr>
          <p:cNvPr id="4" name="Text Placeholder 3"/>
          <p:cNvSpPr>
            <a:spLocks noGrp="1"/>
          </p:cNvSpPr>
          <p:nvPr>
            <p:ph type="body" idx="1"/>
          </p:nvPr>
        </p:nvSpPr>
        <p:spPr/>
        <p:txBody>
          <a:bodyPr>
            <a:normAutofit/>
          </a:bodyPr>
          <a:lstStyle/>
          <a:p>
            <a:r>
              <a:rPr lang="id-ID" sz="4800" dirty="0" smtClean="0"/>
              <a:t>52-55</a:t>
            </a:r>
            <a:endParaRPr lang="id-ID" sz="4800" dirty="0"/>
          </a:p>
        </p:txBody>
      </p:sp>
      <p:pic>
        <p:nvPicPr>
          <p:cNvPr id="5" name="Picture 2"/>
          <p:cNvPicPr>
            <a:picLocks noChangeAspect="1" noChangeArrowheads="1"/>
          </p:cNvPicPr>
          <p:nvPr/>
        </p:nvPicPr>
        <p:blipFill>
          <a:blip r:embed="rId2"/>
          <a:srcRect/>
          <a:stretch>
            <a:fillRect/>
          </a:stretch>
        </p:blipFill>
        <p:spPr bwMode="auto">
          <a:xfrm>
            <a:off x="395288" y="404813"/>
            <a:ext cx="3705225" cy="1000125"/>
          </a:xfrm>
          <a:prstGeom prst="rect">
            <a:avLst/>
          </a:prstGeom>
          <a:noFill/>
          <a:ln w="9525">
            <a:noFill/>
            <a:round/>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52-55</a:t>
            </a:r>
            <a:endParaRPr lang="id-ID" dirty="0"/>
          </a:p>
        </p:txBody>
      </p:sp>
      <p:sp>
        <p:nvSpPr>
          <p:cNvPr id="5" name="Content Placeholder 4"/>
          <p:cNvSpPr>
            <a:spLocks noGrp="1"/>
          </p:cNvSpPr>
          <p:nvPr>
            <p:ph sz="half" idx="1"/>
          </p:nvPr>
        </p:nvSpPr>
        <p:spPr/>
        <p:txBody>
          <a:bodyPr>
            <a:normAutofit fontScale="85000" lnSpcReduction="10000"/>
          </a:bodyPr>
          <a:lstStyle/>
          <a:p>
            <a:pPr marL="514350" indent="-514350">
              <a:buFont typeface="+mj-lt"/>
              <a:buAutoNum type="arabicPeriod" startAt="52"/>
            </a:pPr>
            <a:r>
              <a:rPr lang="en-US" dirty="0" smtClean="0"/>
              <a:t>Does the journal allow the author(s) to hold the copyright without restrictions?</a:t>
            </a:r>
            <a:endParaRPr lang="id-ID" dirty="0" smtClean="0"/>
          </a:p>
          <a:p>
            <a:pPr marL="514350" indent="-514350">
              <a:buFont typeface="+mj-lt"/>
              <a:buAutoNum type="arabicPeriod" startAt="52"/>
            </a:pPr>
            <a:r>
              <a:rPr lang="en-US" dirty="0" smtClean="0"/>
              <a:t>Enter the URL where this information can be found</a:t>
            </a:r>
            <a:endParaRPr lang="id-ID" dirty="0" smtClean="0"/>
          </a:p>
          <a:p>
            <a:pPr marL="514350" indent="-514350">
              <a:buFont typeface="+mj-lt"/>
              <a:buAutoNum type="arabicPeriod" startAt="52"/>
            </a:pPr>
            <a:r>
              <a:rPr lang="en-US" dirty="0" smtClean="0"/>
              <a:t>Will the journal allow the author(s) to retain publishing rights without restrictions?</a:t>
            </a:r>
            <a:endParaRPr lang="id-ID" dirty="0" smtClean="0"/>
          </a:p>
          <a:p>
            <a:pPr marL="514350" indent="-514350">
              <a:buFont typeface="+mj-lt"/>
              <a:buAutoNum type="arabicPeriod" startAt="52"/>
            </a:pPr>
            <a:r>
              <a:rPr lang="en-US" dirty="0" smtClean="0"/>
              <a:t>Enter the URL where this information can be found</a:t>
            </a:r>
            <a:endParaRPr lang="id-ID" dirty="0" smtClean="0"/>
          </a:p>
          <a:p>
            <a:pPr marL="514350" indent="-514350">
              <a:buFont typeface="+mj-lt"/>
              <a:buAutoNum type="arabicPeriod" startAt="52"/>
            </a:pPr>
            <a:endParaRPr lang="id-ID" dirty="0"/>
          </a:p>
        </p:txBody>
      </p:sp>
      <p:sp>
        <p:nvSpPr>
          <p:cNvPr id="6" name="Content Placeholder 5"/>
          <p:cNvSpPr>
            <a:spLocks noGrp="1"/>
          </p:cNvSpPr>
          <p:nvPr>
            <p:ph sz="half" idx="2"/>
          </p:nvPr>
        </p:nvSpPr>
        <p:spPr/>
        <p:txBody>
          <a:bodyPr>
            <a:normAutofit fontScale="85000" lnSpcReduction="10000"/>
          </a:bodyPr>
          <a:lstStyle/>
          <a:p>
            <a:pPr marL="514350" indent="-514350">
              <a:buFont typeface="+mj-lt"/>
              <a:buAutoNum type="arabicParenR" startAt="52"/>
            </a:pPr>
            <a:r>
              <a:rPr lang="id-ID" dirty="0" smtClean="0"/>
              <a:t>Yes/</a:t>
            </a:r>
            <a:r>
              <a:rPr lang="id-ID" dirty="0" smtClean="0">
                <a:solidFill>
                  <a:srgbClr val="FF0000"/>
                </a:solidFill>
              </a:rPr>
              <a:t>No</a:t>
            </a:r>
          </a:p>
          <a:p>
            <a:pPr marL="514350" indent="-514350">
              <a:buFont typeface="+mj-lt"/>
              <a:buAutoNum type="arabicParenR" startAt="52"/>
            </a:pPr>
            <a:r>
              <a:rPr lang="id-ID" dirty="0" smtClean="0"/>
              <a:t>52 yes</a:t>
            </a:r>
          </a:p>
          <a:p>
            <a:pPr marL="514350" indent="-514350">
              <a:buFont typeface="+mj-lt"/>
              <a:buAutoNum type="arabicParenR" startAt="52"/>
            </a:pPr>
            <a:r>
              <a:rPr lang="id-ID" dirty="0" smtClean="0"/>
              <a:t>Yes/</a:t>
            </a:r>
            <a:r>
              <a:rPr lang="id-ID" dirty="0" smtClean="0">
                <a:solidFill>
                  <a:srgbClr val="FF0000"/>
                </a:solidFill>
              </a:rPr>
              <a:t>No</a:t>
            </a:r>
          </a:p>
          <a:p>
            <a:pPr marL="514350" indent="-514350">
              <a:buFont typeface="+mj-lt"/>
              <a:buAutoNum type="arabicParenR" startAt="52"/>
            </a:pPr>
            <a:r>
              <a:rPr lang="id-ID" dirty="0" smtClean="0"/>
              <a:t>54 yes</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700088"/>
            <a:ext cx="724852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3161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Information about You</a:t>
            </a:r>
            <a:endParaRPr lang="id-ID" dirty="0"/>
          </a:p>
        </p:txBody>
      </p:sp>
      <p:sp>
        <p:nvSpPr>
          <p:cNvPr id="6" name="Text Placeholder 5"/>
          <p:cNvSpPr>
            <a:spLocks noGrp="1"/>
          </p:cNvSpPr>
          <p:nvPr>
            <p:ph type="body" idx="1"/>
          </p:nvPr>
        </p:nvSpPr>
        <p:spPr/>
        <p:txBody>
          <a:bodyPr>
            <a:normAutofit/>
          </a:bodyPr>
          <a:lstStyle/>
          <a:p>
            <a:r>
              <a:rPr lang="id-ID" sz="4800" dirty="0" smtClean="0"/>
              <a:t>56-58</a:t>
            </a:r>
            <a:endParaRPr lang="id-ID" sz="4800" dirty="0"/>
          </a:p>
        </p:txBody>
      </p:sp>
      <p:pic>
        <p:nvPicPr>
          <p:cNvPr id="7" name="Picture 2"/>
          <p:cNvPicPr>
            <a:picLocks noChangeAspect="1" noChangeArrowheads="1"/>
          </p:cNvPicPr>
          <p:nvPr/>
        </p:nvPicPr>
        <p:blipFill>
          <a:blip r:embed="rId2"/>
          <a:srcRect/>
          <a:stretch>
            <a:fillRect/>
          </a:stretch>
        </p:blipFill>
        <p:spPr bwMode="auto">
          <a:xfrm>
            <a:off x="395288" y="404813"/>
            <a:ext cx="3705225" cy="1000125"/>
          </a:xfrm>
          <a:prstGeom prst="rect">
            <a:avLst/>
          </a:prstGeom>
          <a:noFill/>
          <a:ln w="9525">
            <a:noFill/>
            <a:round/>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56-58</a:t>
            </a:r>
            <a:endParaRPr lang="id-ID" dirty="0"/>
          </a:p>
        </p:txBody>
      </p:sp>
      <p:sp>
        <p:nvSpPr>
          <p:cNvPr id="5" name="Content Placeholder 4"/>
          <p:cNvSpPr>
            <a:spLocks noGrp="1"/>
          </p:cNvSpPr>
          <p:nvPr>
            <p:ph sz="half" idx="1"/>
          </p:nvPr>
        </p:nvSpPr>
        <p:spPr/>
        <p:txBody>
          <a:bodyPr/>
          <a:lstStyle/>
          <a:p>
            <a:pPr marL="514350" indent="-514350">
              <a:buFont typeface="+mj-lt"/>
              <a:buAutoNum type="arabicPeriod" startAt="56"/>
            </a:pPr>
            <a:r>
              <a:rPr lang="id-ID" dirty="0" smtClean="0"/>
              <a:t>Your name</a:t>
            </a:r>
          </a:p>
          <a:p>
            <a:pPr marL="514350" indent="-514350">
              <a:buFont typeface="+mj-lt"/>
              <a:buAutoNum type="arabicPeriod" startAt="56"/>
            </a:pPr>
            <a:r>
              <a:rPr lang="id-ID" dirty="0" smtClean="0"/>
              <a:t>Your email address</a:t>
            </a:r>
          </a:p>
          <a:p>
            <a:pPr marL="514350" indent="-514350">
              <a:buFont typeface="+mj-lt"/>
              <a:buAutoNum type="arabicPeriod" startAt="56"/>
            </a:pPr>
            <a:r>
              <a:rPr lang="id-ID" dirty="0" smtClean="0"/>
              <a:t>Confirm your email address</a:t>
            </a:r>
            <a:endParaRPr lang="id-ID" dirty="0"/>
          </a:p>
        </p:txBody>
      </p:sp>
      <p:sp>
        <p:nvSpPr>
          <p:cNvPr id="6" name="Content Placeholder 5"/>
          <p:cNvSpPr>
            <a:spLocks noGrp="1"/>
          </p:cNvSpPr>
          <p:nvPr>
            <p:ph sz="half" idx="2"/>
          </p:nvPr>
        </p:nvSpPr>
        <p:spPr/>
        <p:txBody>
          <a:bodyPr/>
          <a:lstStyle/>
          <a:p>
            <a:pPr>
              <a:buNone/>
            </a:pPr>
            <a:r>
              <a:rPr lang="id-ID" dirty="0" smtClean="0"/>
              <a:t>56-58 Identitas  pengusul</a:t>
            </a:r>
            <a:endParaRPr lang="id-ID"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id-ID" dirty="0" smtClean="0"/>
              <a:t>DOAJ seal</a:t>
            </a:r>
            <a:endParaRPr lang="id-ID" dirty="0"/>
          </a:p>
        </p:txBody>
      </p:sp>
      <p:sp>
        <p:nvSpPr>
          <p:cNvPr id="6" name="Content Placeholder 5"/>
          <p:cNvSpPr>
            <a:spLocks noGrp="1"/>
          </p:cNvSpPr>
          <p:nvPr>
            <p:ph idx="1"/>
          </p:nvPr>
        </p:nvSpPr>
        <p:spPr/>
        <p:txBody>
          <a:bodyPr>
            <a:normAutofit fontScale="62500" lnSpcReduction="20000"/>
          </a:bodyPr>
          <a:lstStyle/>
          <a:p>
            <a:pPr>
              <a:buNone/>
            </a:pPr>
            <a:r>
              <a:rPr lang="id-ID" dirty="0" smtClean="0"/>
              <a:t>t</a:t>
            </a:r>
            <a:r>
              <a:rPr lang="en-US" dirty="0" smtClean="0"/>
              <a:t>o qualify for the Seal the journal must:</a:t>
            </a:r>
          </a:p>
          <a:p>
            <a:pPr marL="514350" indent="-514350">
              <a:buFont typeface="+mj-lt"/>
              <a:buAutoNum type="arabicPeriod"/>
            </a:pPr>
            <a:r>
              <a:rPr lang="en-US" dirty="0" smtClean="0"/>
              <a:t>have </a:t>
            </a:r>
            <a:r>
              <a:rPr lang="en-US" dirty="0" smtClean="0">
                <a:hlinkClick r:id="rId2"/>
              </a:rPr>
              <a:t>an archival arrangement in place</a:t>
            </a:r>
            <a:r>
              <a:rPr lang="en-US" dirty="0" smtClean="0"/>
              <a:t> with an external party (Question 25). 'No policy in place' does not qualify for the Seal.</a:t>
            </a:r>
          </a:p>
          <a:p>
            <a:pPr marL="514350" indent="-514350">
              <a:buFont typeface="+mj-lt"/>
              <a:buAutoNum type="arabicPeriod"/>
            </a:pPr>
            <a:r>
              <a:rPr lang="en-US" dirty="0" smtClean="0"/>
              <a:t>provide </a:t>
            </a:r>
            <a:r>
              <a:rPr lang="en-US" dirty="0" smtClean="0">
                <a:hlinkClick r:id="rId2"/>
              </a:rPr>
              <a:t>permanent identifiers</a:t>
            </a:r>
            <a:r>
              <a:rPr lang="en-US" dirty="0" smtClean="0"/>
              <a:t> in the papers published (Question 28). 'None' does not qualify for the Seal.</a:t>
            </a:r>
          </a:p>
          <a:p>
            <a:pPr marL="514350" indent="-514350">
              <a:buFont typeface="+mj-lt"/>
              <a:buAutoNum type="arabicPeriod"/>
            </a:pPr>
            <a:r>
              <a:rPr lang="en-US" dirty="0" smtClean="0"/>
              <a:t>provide </a:t>
            </a:r>
            <a:r>
              <a:rPr lang="en-US" dirty="0" smtClean="0">
                <a:hlinkClick r:id="rId2"/>
              </a:rPr>
              <a:t>article level metadata</a:t>
            </a:r>
            <a:r>
              <a:rPr lang="en-US" dirty="0" smtClean="0"/>
              <a:t> to DOAJ (Question 29). 'No' or failure to provide metadata within 3 months do not qualify for the Seal.</a:t>
            </a:r>
          </a:p>
          <a:p>
            <a:pPr marL="514350" indent="-514350">
              <a:buFont typeface="+mj-lt"/>
              <a:buAutoNum type="arabicPeriod"/>
            </a:pPr>
            <a:r>
              <a:rPr lang="en-US" dirty="0" smtClean="0"/>
              <a:t>embed </a:t>
            </a:r>
            <a:r>
              <a:rPr lang="en-US" dirty="0" smtClean="0">
                <a:hlinkClick r:id="rId2"/>
              </a:rPr>
              <a:t>machine-readable CC licensing information</a:t>
            </a:r>
            <a:r>
              <a:rPr lang="en-US" dirty="0" smtClean="0"/>
              <a:t> in article level metadata (Question 45). 'No' does not qualify for the Seal.</a:t>
            </a:r>
          </a:p>
          <a:p>
            <a:pPr marL="514350" indent="-514350">
              <a:buFont typeface="+mj-lt"/>
              <a:buAutoNum type="arabicPeriod"/>
            </a:pPr>
            <a:r>
              <a:rPr lang="en-US" dirty="0" smtClean="0"/>
              <a:t>allow </a:t>
            </a:r>
            <a:r>
              <a:rPr lang="en-US" dirty="0" smtClean="0">
                <a:hlinkClick r:id="rId2"/>
              </a:rPr>
              <a:t>reuse and remixing of content</a:t>
            </a:r>
            <a:r>
              <a:rPr lang="en-US" dirty="0" smtClean="0"/>
              <a:t> in accordance with a CC BY, CC BY-SA or CC BY-NC license (Question 47). If CC BY-ND, CC BY-NC-ND, 'No' or 'Other' is selected the journal will not qualify for the Seal.</a:t>
            </a:r>
          </a:p>
          <a:p>
            <a:pPr marL="514350" indent="-514350">
              <a:buFont typeface="+mj-lt"/>
              <a:buAutoNum type="arabicPeriod"/>
            </a:pPr>
            <a:r>
              <a:rPr lang="en-US" dirty="0" smtClean="0"/>
              <a:t>have </a:t>
            </a:r>
            <a:r>
              <a:rPr lang="en-US" dirty="0" smtClean="0">
                <a:hlinkClick r:id="rId2"/>
              </a:rPr>
              <a:t>a deposit policy registered</a:t>
            </a:r>
            <a:r>
              <a:rPr lang="en-US" dirty="0" smtClean="0"/>
              <a:t> in a deposit policy directory. (Question 51) 'No' does not qualify for the Seal.</a:t>
            </a:r>
          </a:p>
          <a:p>
            <a:pPr marL="514350" indent="-514350">
              <a:buFont typeface="+mj-lt"/>
              <a:buAutoNum type="arabicPeriod"/>
            </a:pPr>
            <a:r>
              <a:rPr lang="en-US" dirty="0" smtClean="0"/>
              <a:t>allow </a:t>
            </a:r>
            <a:r>
              <a:rPr lang="en-US" dirty="0" smtClean="0">
                <a:hlinkClick r:id="rId2"/>
              </a:rPr>
              <a:t>the author to hold the copyright without restrictions</a:t>
            </a:r>
            <a:r>
              <a:rPr lang="en-US" dirty="0" smtClean="0"/>
              <a:t>. (Question 52) 'No' does not qualify for the Seal.</a:t>
            </a:r>
          </a:p>
          <a:p>
            <a:pPr>
              <a:buNone/>
            </a:pPr>
            <a:endParaRPr lang="id-ID" dirty="0"/>
          </a:p>
        </p:txBody>
      </p:sp>
      <p:pic>
        <p:nvPicPr>
          <p:cNvPr id="7" name="Picture 2"/>
          <p:cNvPicPr>
            <a:picLocks noChangeAspect="1" noChangeArrowheads="1"/>
          </p:cNvPicPr>
          <p:nvPr/>
        </p:nvPicPr>
        <p:blipFill>
          <a:blip r:embed="rId3"/>
          <a:srcRect/>
          <a:stretch>
            <a:fillRect/>
          </a:stretch>
        </p:blipFill>
        <p:spPr bwMode="auto">
          <a:xfrm>
            <a:off x="214282" y="428604"/>
            <a:ext cx="3705225" cy="1000125"/>
          </a:xfrm>
          <a:prstGeom prst="rect">
            <a:avLst/>
          </a:prstGeom>
          <a:noFill/>
          <a:ln w="9525">
            <a:noFill/>
            <a:round/>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sz="7200" dirty="0" smtClean="0">
                <a:solidFill>
                  <a:srgbClr val="00B050"/>
                </a:solidFill>
              </a:rPr>
              <a:t>Scopus</a:t>
            </a:r>
            <a:endParaRPr lang="id-ID" sz="7200" dirty="0">
              <a:solidFill>
                <a:srgbClr val="00B050"/>
              </a:solidFill>
            </a:endParaRPr>
          </a:p>
        </p:txBody>
      </p:sp>
      <p:sp>
        <p:nvSpPr>
          <p:cNvPr id="5" name="Text Placeholder 4"/>
          <p:cNvSpPr>
            <a:spLocks noGrp="1"/>
          </p:cNvSpPr>
          <p:nvPr>
            <p:ph type="body" idx="1"/>
          </p:nvPr>
        </p:nvSpPr>
        <p:spPr/>
        <p:txBody>
          <a:bodyPr/>
          <a:lstStyle/>
          <a:p>
            <a:endParaRPr lang="id-ID" dirty="0"/>
          </a:p>
        </p:txBody>
      </p:sp>
      <p:sp>
        <p:nvSpPr>
          <p:cNvPr id="6" name="Rectangle 5"/>
          <p:cNvSpPr/>
          <p:nvPr/>
        </p:nvSpPr>
        <p:spPr>
          <a:xfrm>
            <a:off x="2400346" y="785794"/>
            <a:ext cx="3743290" cy="310854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d-ID" sz="19600" b="1" dirty="0" smtClean="0">
                <a:ln/>
                <a:solidFill>
                  <a:schemeClr val="accent3"/>
                </a:solidFill>
              </a:rPr>
              <a:t>3</a:t>
            </a:r>
            <a:endParaRPr lang="en-US" sz="19600" b="1" dirty="0">
              <a:ln/>
              <a:solidFill>
                <a:schemeClr val="accent3"/>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33"/>
            <a:ext cx="8229600" cy="1143000"/>
          </a:xfrm>
        </p:spPr>
        <p:txBody>
          <a:bodyPr>
            <a:normAutofit fontScale="90000"/>
          </a:bodyPr>
          <a:lstStyle/>
          <a:p>
            <a:r>
              <a:rPr lang="en-US" dirty="0" smtClean="0">
                <a:solidFill>
                  <a:srgbClr val="00B050"/>
                </a:solidFill>
              </a:rPr>
              <a:t>Content Selection for </a:t>
            </a:r>
            <a:r>
              <a:rPr lang="en-US" dirty="0" err="1" smtClean="0">
                <a:solidFill>
                  <a:srgbClr val="00B050"/>
                </a:solidFill>
              </a:rPr>
              <a:t>SciVersa</a:t>
            </a:r>
            <a:r>
              <a:rPr lang="en-US" dirty="0" smtClean="0">
                <a:solidFill>
                  <a:srgbClr val="00B050"/>
                </a:solidFill>
              </a:rPr>
              <a:t> Scopus</a:t>
            </a:r>
            <a:endParaRPr lang="en-US" dirty="0">
              <a:solidFill>
                <a:srgbClr val="00B050"/>
              </a:solidFill>
            </a:endParaRPr>
          </a:p>
        </p:txBody>
      </p:sp>
      <p:sp>
        <p:nvSpPr>
          <p:cNvPr id="3" name="Content Placeholder 2"/>
          <p:cNvSpPr>
            <a:spLocks noGrp="1"/>
          </p:cNvSpPr>
          <p:nvPr>
            <p:ph idx="1"/>
          </p:nvPr>
        </p:nvSpPr>
        <p:spPr>
          <a:xfrm>
            <a:off x="457200" y="1141867"/>
            <a:ext cx="8414657" cy="5375048"/>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en-US" sz="2000" dirty="0" smtClean="0"/>
              <a:t>Newly suggested titles will be reviewed by the independent and international </a:t>
            </a:r>
            <a:r>
              <a:rPr lang="en-US" sz="2000" b="1" dirty="0" smtClean="0">
                <a:hlinkClick r:id="rId2"/>
              </a:rPr>
              <a:t>Scopus Content Selection &amp; Advisory Board</a:t>
            </a:r>
            <a:r>
              <a:rPr lang="en-US" sz="2000" dirty="0" smtClean="0"/>
              <a:t> (CSAB) on a continuous basis. Before suggesting a title for Scopus coverage, it is recommended to read the statement of the CSAB about </a:t>
            </a:r>
            <a:r>
              <a:rPr lang="en-US" sz="2000" b="1" dirty="0" smtClean="0">
                <a:hlinkClick r:id="rId3"/>
              </a:rPr>
              <a:t>Advice to Secure Accession for a Journal to Scopus </a:t>
            </a:r>
            <a:endParaRPr lang="en-US" sz="2000" dirty="0" smtClean="0"/>
          </a:p>
          <a:p>
            <a:pPr>
              <a:buNone/>
            </a:pPr>
            <a:r>
              <a:rPr lang="en-US" sz="2000" b="1" dirty="0" smtClean="0"/>
              <a:t>Minimum Criteria</a:t>
            </a:r>
          </a:p>
          <a:p>
            <a:pPr>
              <a:buNone/>
            </a:pPr>
            <a:r>
              <a:rPr lang="en-US" sz="2000" dirty="0" smtClean="0"/>
              <a:t>To be considered for review, titles should at least meet the following main eligibility criteria:</a:t>
            </a:r>
          </a:p>
          <a:p>
            <a:r>
              <a:rPr lang="en-US" sz="2000" dirty="0" smtClean="0"/>
              <a:t>The title should have peer reviewed content</a:t>
            </a:r>
          </a:p>
          <a:p>
            <a:r>
              <a:rPr lang="en-US" sz="2000" dirty="0" smtClean="0"/>
              <a:t>The title should be published on a regular basis (have a ISSN number that has been registered with the International ISSN Centre)</a:t>
            </a:r>
          </a:p>
          <a:p>
            <a:r>
              <a:rPr lang="en-US" sz="2000" dirty="0" smtClean="0"/>
              <a:t>The content should be relevant and </a:t>
            </a:r>
            <a:r>
              <a:rPr lang="en-US" sz="2000" dirty="0" smtClean="0">
                <a:solidFill>
                  <a:srgbClr val="FF0000"/>
                </a:solidFill>
              </a:rPr>
              <a:t>readable for an international audience </a:t>
            </a:r>
            <a:r>
              <a:rPr lang="en-US" sz="2000" dirty="0" smtClean="0"/>
              <a:t>(for example have English language abstracts and references in Roman script)</a:t>
            </a:r>
          </a:p>
          <a:p>
            <a:r>
              <a:rPr lang="en-US" sz="2000" dirty="0" smtClean="0"/>
              <a:t>The title should have a publication ethics and publication malpractice statement</a:t>
            </a:r>
          </a:p>
          <a:p>
            <a:pPr>
              <a:buNone/>
            </a:pPr>
            <a:endParaRPr lang="en-US" sz="2000" b="1" dirty="0" smtClean="0"/>
          </a:p>
          <a:p>
            <a:pPr>
              <a:buNone/>
            </a:pPr>
            <a:endParaRPr lang="en-US" sz="2000"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45901-02AE-488F-9C3A-8E21B846765E}" type="slidenum">
              <a:rPr lang="en-US" smtClean="0">
                <a:solidFill>
                  <a:prstClr val="black">
                    <a:tint val="75000"/>
                  </a:prstClr>
                </a:solidFill>
              </a:rPr>
              <a:pPr/>
              <a:t>74</a:t>
            </a:fld>
            <a:endParaRPr lang="en-US">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19971575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792162"/>
          </a:xfrm>
        </p:spPr>
        <p:txBody>
          <a:bodyPr/>
          <a:lstStyle/>
          <a:p>
            <a:r>
              <a:rPr lang="en-US" dirty="0" smtClean="0">
                <a:solidFill>
                  <a:srgbClr val="FF0000"/>
                </a:solidFill>
              </a:rPr>
              <a:t>SCOPUS</a:t>
            </a:r>
            <a:r>
              <a:rPr lang="en-US" dirty="0" smtClean="0">
                <a:solidFill>
                  <a:srgbClr val="00B050"/>
                </a:solidFill>
              </a:rPr>
              <a:t> selection criteria</a:t>
            </a:r>
            <a:endParaRPr lang="en-US" dirty="0">
              <a:solidFill>
                <a:srgbClr val="00B050"/>
              </a:solidFill>
            </a:endParaRPr>
          </a:p>
        </p:txBody>
      </p:sp>
      <p:sp>
        <p:nvSpPr>
          <p:cNvPr id="3" name="Content Placeholder 2"/>
          <p:cNvSpPr>
            <a:spLocks noGrp="1"/>
          </p:cNvSpPr>
          <p:nvPr>
            <p:ph idx="1"/>
          </p:nvPr>
        </p:nvSpPr>
        <p:spPr>
          <a:xfrm>
            <a:off x="1428728" y="1071546"/>
            <a:ext cx="2114550" cy="3581400"/>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0" indent="0">
              <a:buNone/>
            </a:pPr>
            <a:r>
              <a:rPr lang="en-US" sz="1800" dirty="0"/>
              <a:t>Subject experts review titles using both quantitative and qualitative measures and the selection is partly based on sample documents from the title. The criteria that will be used in the review process are grouped in five main categories: Journal Policy, Content, Journal Standing, Regularity and Online Availability.</a:t>
            </a:r>
          </a:p>
        </p:txBody>
      </p:sp>
      <p:pic>
        <p:nvPicPr>
          <p:cNvPr id="3074" name="Picture 2"/>
          <p:cNvPicPr>
            <a:picLocks noChangeAspect="1" noChangeArrowheads="1"/>
          </p:cNvPicPr>
          <p:nvPr/>
        </p:nvPicPr>
        <p:blipFill>
          <a:blip r:embed="rId2" cstate="print"/>
          <a:srcRect/>
          <a:stretch>
            <a:fillRect/>
          </a:stretch>
        </p:blipFill>
        <p:spPr bwMode="auto">
          <a:xfrm>
            <a:off x="3829050" y="973907"/>
            <a:ext cx="4335236" cy="5812191"/>
          </a:xfrm>
          <a:prstGeom prst="rect">
            <a:avLst/>
          </a:prstGeom>
          <a:noFill/>
          <a:ln w="9525">
            <a:noFill/>
            <a:miter lim="800000"/>
            <a:headEnd/>
            <a:tailEnd/>
          </a:ln>
        </p:spPr>
      </p:pic>
      <p:sp>
        <p:nvSpPr>
          <p:cNvPr id="5" name="Rectangle 4"/>
          <p:cNvSpPr/>
          <p:nvPr/>
        </p:nvSpPr>
        <p:spPr>
          <a:xfrm>
            <a:off x="1357290" y="4714884"/>
            <a:ext cx="22860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600" dirty="0">
                <a:solidFill>
                  <a:srgbClr val="0070C0"/>
                </a:solidFill>
              </a:rPr>
              <a:t>After review, the </a:t>
            </a:r>
            <a:r>
              <a:rPr lang="en-US" sz="1600" dirty="0" err="1">
                <a:solidFill>
                  <a:srgbClr val="0070C0"/>
                </a:solidFill>
              </a:rPr>
              <a:t>suggestor</a:t>
            </a:r>
            <a:r>
              <a:rPr lang="en-US" sz="1600" dirty="0">
                <a:solidFill>
                  <a:srgbClr val="0070C0"/>
                </a:solidFill>
              </a:rPr>
              <a:t> and/or Publisher will be informed about the outcome of the review including the supporting reasons of the decision.</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45901-02AE-488F-9C3A-8E21B846765E}" type="slidenum">
              <a:rPr lang="en-US" smtClean="0">
                <a:solidFill>
                  <a:prstClr val="black">
                    <a:tint val="75000"/>
                  </a:prstClr>
                </a:solidFill>
              </a:rPr>
              <a:pPr/>
              <a:t>75</a:t>
            </a:fld>
            <a:endParaRPr lang="en-US">
              <a:solidFill>
                <a:prstClr val="black">
                  <a:tint val="75000"/>
                </a:prstClr>
              </a:solidFill>
            </a:endParaRPr>
          </a:p>
        </p:txBody>
      </p:sp>
      <p:sp>
        <p:nvSpPr>
          <p:cNvPr id="9"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3276973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6397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How to suggest to </a:t>
            </a:r>
            <a:r>
              <a:rPr lang="en-US" dirty="0" smtClean="0">
                <a:solidFill>
                  <a:srgbClr val="00B050"/>
                </a:solidFill>
              </a:rPr>
              <a:t>SCOPUS</a:t>
            </a:r>
            <a:endParaRPr lang="en-US" dirty="0">
              <a:solidFill>
                <a:srgbClr val="00B050"/>
              </a:solidFill>
            </a:endParaRPr>
          </a:p>
        </p:txBody>
      </p:sp>
      <p:sp>
        <p:nvSpPr>
          <p:cNvPr id="3" name="Content Placeholder 2"/>
          <p:cNvSpPr>
            <a:spLocks noGrp="1"/>
          </p:cNvSpPr>
          <p:nvPr>
            <p:ph idx="1"/>
          </p:nvPr>
        </p:nvSpPr>
        <p:spPr>
          <a:xfrm>
            <a:off x="1314450" y="1098064"/>
            <a:ext cx="6515100" cy="762000"/>
          </a:xfrm>
        </p:spPr>
        <p:txBody>
          <a:bodyPr>
            <a:normAutofit fontScale="85000" lnSpcReduction="20000"/>
          </a:bodyPr>
          <a:lstStyle/>
          <a:p>
            <a:pPr>
              <a:buNone/>
            </a:pPr>
            <a:r>
              <a:rPr lang="en-US" dirty="0" smtClean="0">
                <a:hlinkClick r:id="rId2"/>
              </a:rPr>
              <a:t>http://suggestor.step.scopus.com/suggestTitle.cfm</a:t>
            </a:r>
            <a:endParaRPr lang="en-US" dirty="0" smtClean="0"/>
          </a:p>
          <a:p>
            <a:pPr>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173743" y="1860064"/>
            <a:ext cx="6708396" cy="4997936"/>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45901-02AE-488F-9C3A-8E21B846765E}" type="slidenum">
              <a:rPr lang="en-US" smtClean="0">
                <a:solidFill>
                  <a:prstClr val="black">
                    <a:tint val="75000"/>
                  </a:prstClr>
                </a:solidFill>
              </a:rPr>
              <a:pPr/>
              <a:t>76</a:t>
            </a:fld>
            <a:endParaRPr lang="en-US">
              <a:solidFill>
                <a:prstClr val="black">
                  <a:tint val="75000"/>
                </a:prstClr>
              </a:solidFill>
            </a:endParaRPr>
          </a:p>
        </p:txBody>
      </p:sp>
      <p:sp>
        <p:nvSpPr>
          <p:cNvPr id="8"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2447671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0" y="-166914"/>
            <a:ext cx="9758363" cy="7315200"/>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645901-02AE-488F-9C3A-8E21B846765E}" type="slidenum">
              <a:rPr lang="en-US" smtClean="0">
                <a:solidFill>
                  <a:prstClr val="black">
                    <a:tint val="75000"/>
                  </a:prstClr>
                </a:solidFill>
              </a:rPr>
              <a:pPr/>
              <a:t>77</a:t>
            </a:fld>
            <a:endParaRPr lang="en-US">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39397002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07182" y="-228600"/>
            <a:ext cx="9758363" cy="7315200"/>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45901-02AE-488F-9C3A-8E21B846765E}" type="slidenum">
              <a:rPr lang="en-US" smtClean="0">
                <a:solidFill>
                  <a:prstClr val="black">
                    <a:tint val="75000"/>
                  </a:prstClr>
                </a:solidFill>
              </a:rPr>
              <a:pPr/>
              <a:t>78</a:t>
            </a:fld>
            <a:endParaRPr lang="en-US">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4913066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28600"/>
            <a:ext cx="9758363" cy="7315200"/>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45901-02AE-488F-9C3A-8E21B846765E}" type="slidenum">
              <a:rPr lang="en-US" smtClean="0">
                <a:solidFill>
                  <a:prstClr val="black">
                    <a:tint val="75000"/>
                  </a:prstClr>
                </a:solidFill>
              </a:rPr>
              <a:pPr/>
              <a:t>79</a:t>
            </a:fld>
            <a:endParaRPr lang="en-US">
              <a:solidFill>
                <a:prstClr val="black">
                  <a:tint val="75000"/>
                </a:prstClr>
              </a:solidFill>
            </a:endParaRPr>
          </a:p>
        </p:txBody>
      </p:sp>
      <p:sp>
        <p:nvSpPr>
          <p:cNvPr id="8" name="Date Placeholder 3"/>
          <p:cNvSpPr>
            <a:spLocks noGrp="1"/>
          </p:cNvSpPr>
          <p:nvPr>
            <p:ph type="dt" sz="half" idx="10"/>
          </p:nvPr>
        </p:nvSpPr>
        <p:spPr>
          <a:xfrm>
            <a:off x="457200" y="6165304"/>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102110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609725"/>
            <a:ext cx="72675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3744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6871" y="-154858"/>
            <a:ext cx="9758363" cy="7315200"/>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45901-02AE-488F-9C3A-8E21B846765E}" type="slidenum">
              <a:rPr lang="en-US" smtClean="0">
                <a:solidFill>
                  <a:prstClr val="black">
                    <a:tint val="75000"/>
                  </a:prstClr>
                </a:solidFill>
              </a:rPr>
              <a:pPr/>
              <a:t>80</a:t>
            </a:fld>
            <a:endParaRPr lang="en-US">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3911012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169606"/>
            <a:ext cx="9758363" cy="7315200"/>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45901-02AE-488F-9C3A-8E21B846765E}" type="slidenum">
              <a:rPr lang="en-US" smtClean="0">
                <a:solidFill>
                  <a:prstClr val="black">
                    <a:tint val="75000"/>
                  </a:prstClr>
                </a:solidFill>
              </a:rPr>
              <a:pPr/>
              <a:t>81</a:t>
            </a:fld>
            <a:endParaRPr lang="en-US">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17314016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6871" y="0"/>
            <a:ext cx="9758363" cy="7315200"/>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45901-02AE-488F-9C3A-8E21B846765E}" type="slidenum">
              <a:rPr lang="en-US" smtClean="0">
                <a:solidFill>
                  <a:prstClr val="black">
                    <a:tint val="75000"/>
                  </a:prstClr>
                </a:solidFill>
              </a:rPr>
              <a:pPr/>
              <a:t>82</a:t>
            </a:fld>
            <a:endParaRPr lang="en-US">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16113918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457200"/>
            <a:ext cx="9758363" cy="7315200"/>
          </a:xfrm>
          <a:prstGeom prst="rect">
            <a:avLst/>
          </a:prstGeom>
        </p:spPr>
      </p:pic>
      <p:sp>
        <p:nvSpPr>
          <p:cNvPr id="3" name="Date Placeholder 2"/>
          <p:cNvSpPr>
            <a:spLocks noGrp="1"/>
          </p:cNvSpPr>
          <p:nvPr>
            <p:ph type="dt" sz="half" idx="10"/>
          </p:nvPr>
        </p:nvSpPr>
        <p:spPr/>
        <p:txBody>
          <a:bodyPr/>
          <a:lstStyle/>
          <a:p>
            <a:fld id="{86E81C5C-B51E-4BCF-B58D-025295023107}" type="datetime1">
              <a:rPr lang="en-US" smtClean="0">
                <a:solidFill>
                  <a:prstClr val="black">
                    <a:tint val="75000"/>
                  </a:prstClr>
                </a:solidFill>
              </a:rPr>
              <a:pPr/>
              <a:t>8/28/2018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45901-02AE-488F-9C3A-8E21B846765E}"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p14="http://schemas.microsoft.com/office/powerpoint/2010/main" val="985238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228600"/>
            <a:ext cx="9758363" cy="7315200"/>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Penloknas Indexing Jurnal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45901-02AE-488F-9C3A-8E21B846765E}" type="slidenum">
              <a:rPr lang="en-US" smtClean="0">
                <a:solidFill>
                  <a:prstClr val="black">
                    <a:tint val="75000"/>
                  </a:prstClr>
                </a:solidFill>
              </a:rPr>
              <a:pPr/>
              <a:t>84</a:t>
            </a:fld>
            <a:endParaRPr lang="en-US">
              <a:solidFill>
                <a:prstClr val="black">
                  <a:tint val="75000"/>
                </a:prstClr>
              </a:solidFill>
            </a:endParaRPr>
          </a:p>
        </p:txBody>
      </p:sp>
      <p:sp>
        <p:nvSpPr>
          <p:cNvPr id="7" name="Date Placeholder 3"/>
          <p:cNvSpPr>
            <a:spLocks noGrp="1"/>
          </p:cNvSpPr>
          <p:nvPr>
            <p:ph type="dt" sz="half" idx="10"/>
          </p:nvPr>
        </p:nvSpPr>
        <p:spPr>
          <a:xfrm>
            <a:off x="457200" y="6356350"/>
            <a:ext cx="2133600" cy="365125"/>
          </a:xfrm>
        </p:spPr>
        <p:txBody>
          <a:bodyPr/>
          <a:lstStyle/>
          <a:p>
            <a:endParaRPr lang="en-US" smtClean="0"/>
          </a:p>
          <a:p>
            <a:r>
              <a:rPr lang="en-US" smtClean="0"/>
              <a:t>30/08/2018</a:t>
            </a:r>
          </a:p>
          <a:p>
            <a:endParaRPr lang="en-US"/>
          </a:p>
        </p:txBody>
      </p:sp>
    </p:spTree>
    <p:extLst>
      <p:ext uri="{BB962C8B-B14F-4D97-AF65-F5344CB8AC3E}">
        <p14:creationId xmlns:p14="http://schemas.microsoft.com/office/powerpoint/2010/main" val="27128673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image.slidesharecdn.com/2013-gemc-res-lex-boardreview-testtaking-oer-141013195206-conversion-gate02/95/gemc-testtaking-skills-resident-training-65-638.jpg?cb=1413230123"/>
          <p:cNvPicPr>
            <a:picLocks noChangeAspect="1" noChangeArrowheads="1"/>
          </p:cNvPicPr>
          <p:nvPr/>
        </p:nvPicPr>
        <p:blipFill>
          <a:blip r:embed="rId2"/>
          <a:srcRect/>
          <a:stretch>
            <a:fillRect/>
          </a:stretch>
        </p:blipFill>
        <p:spPr bwMode="auto">
          <a:xfrm>
            <a:off x="428596" y="285728"/>
            <a:ext cx="8143932" cy="61196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714258"/>
              </p:ext>
            </p:extLst>
          </p:nvPr>
        </p:nvGraphicFramePr>
        <p:xfrm>
          <a:off x="142844" y="1142984"/>
          <a:ext cx="8763000" cy="5545562"/>
        </p:xfrm>
        <a:graphic>
          <a:graphicData uri="http://schemas.openxmlformats.org/drawingml/2006/table">
            <a:tbl>
              <a:tblPr/>
              <a:tblGrid>
                <a:gridCol w="533400"/>
                <a:gridCol w="8229600"/>
              </a:tblGrid>
              <a:tr h="303636">
                <a:tc>
                  <a:txBody>
                    <a:bodyPr/>
                    <a:lstStyle/>
                    <a:p>
                      <a:pPr algn="ctr">
                        <a:lnSpc>
                          <a:spcPct val="115000"/>
                        </a:lnSpc>
                        <a:spcAft>
                          <a:spcPts val="0"/>
                        </a:spcAft>
                      </a:pPr>
                      <a:r>
                        <a:rPr lang="en-US" sz="1400" b="1" dirty="0">
                          <a:latin typeface="Calibri"/>
                          <a:ea typeface="Calibri"/>
                          <a:cs typeface="Times New Roman"/>
                        </a:rPr>
                        <a:t>No</a:t>
                      </a:r>
                      <a:endParaRPr lang="en-US" sz="1400" dirty="0">
                        <a:latin typeface="Calibri"/>
                        <a:ea typeface="Calibri"/>
                        <a:cs typeface="Times New Roman"/>
                      </a:endParaRP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400" b="1" dirty="0" err="1">
                          <a:latin typeface="Calibri"/>
                          <a:ea typeface="Calibri"/>
                          <a:cs typeface="Times New Roman"/>
                        </a:rPr>
                        <a:t>Tahapan</a:t>
                      </a:r>
                      <a:endParaRPr lang="en-US" sz="1400" dirty="0">
                        <a:latin typeface="Calibri"/>
                        <a:ea typeface="Calibri"/>
                        <a:cs typeface="Times New Roman"/>
                      </a:endParaRP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50562">
                <a:tc>
                  <a:txBody>
                    <a:bodyPr/>
                    <a:lstStyle/>
                    <a:p>
                      <a:pPr algn="ctr">
                        <a:lnSpc>
                          <a:spcPct val="115000"/>
                        </a:lnSpc>
                        <a:spcAft>
                          <a:spcPts val="0"/>
                        </a:spcAft>
                      </a:pPr>
                      <a:r>
                        <a:rPr lang="en-US" sz="1600" dirty="0">
                          <a:latin typeface="Calibri"/>
                          <a:ea typeface="Calibri"/>
                          <a:cs typeface="Times New Roman"/>
                        </a:rPr>
                        <a:t>1.</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600" dirty="0" err="1">
                          <a:latin typeface="Calibri"/>
                          <a:ea typeface="Calibri"/>
                          <a:cs typeface="Times New Roman"/>
                        </a:rPr>
                        <a:t>Menggunakan</a:t>
                      </a:r>
                      <a:r>
                        <a:rPr lang="en-US" sz="1600" dirty="0">
                          <a:latin typeface="Calibri"/>
                          <a:ea typeface="Calibri"/>
                          <a:cs typeface="Times New Roman"/>
                        </a:rPr>
                        <a:t> </a:t>
                      </a:r>
                      <a:r>
                        <a:rPr lang="en-US" sz="1600" dirty="0" err="1">
                          <a:latin typeface="Calibri"/>
                          <a:ea typeface="Calibri"/>
                          <a:cs typeface="Times New Roman"/>
                        </a:rPr>
                        <a:t>Aplikasi</a:t>
                      </a:r>
                      <a:r>
                        <a:rPr lang="en-US" sz="1600" dirty="0">
                          <a:latin typeface="Calibri"/>
                          <a:ea typeface="Calibri"/>
                          <a:cs typeface="Times New Roman"/>
                        </a:rPr>
                        <a:t> </a:t>
                      </a:r>
                      <a:r>
                        <a:rPr lang="en-US" sz="1600" dirty="0" err="1">
                          <a:latin typeface="Calibri"/>
                          <a:ea typeface="Calibri"/>
                          <a:cs typeface="Times New Roman"/>
                        </a:rPr>
                        <a:t>Jurnal</a:t>
                      </a:r>
                      <a:r>
                        <a:rPr lang="en-US" sz="1600" dirty="0">
                          <a:latin typeface="Calibri"/>
                          <a:ea typeface="Calibri"/>
                          <a:cs typeface="Times New Roman"/>
                        </a:rPr>
                        <a:t> </a:t>
                      </a:r>
                      <a:r>
                        <a:rPr lang="en-US" sz="1600" dirty="0" err="1">
                          <a:latin typeface="Calibri"/>
                          <a:ea typeface="Calibri"/>
                          <a:cs typeface="Times New Roman"/>
                        </a:rPr>
                        <a:t>Elektronik</a:t>
                      </a:r>
                      <a:r>
                        <a:rPr lang="en-US" sz="1600" dirty="0">
                          <a:latin typeface="Calibri"/>
                          <a:ea typeface="Calibri"/>
                          <a:cs typeface="Times New Roman"/>
                        </a:rPr>
                        <a:t> (e-Journal) </a:t>
                      </a:r>
                      <a:r>
                        <a:rPr lang="en-US" sz="1600" dirty="0" err="1">
                          <a:latin typeface="Calibri"/>
                          <a:ea typeface="Calibri"/>
                          <a:cs typeface="Times New Roman"/>
                        </a:rPr>
                        <a:t>sesuai</a:t>
                      </a:r>
                      <a:r>
                        <a:rPr lang="en-US" sz="1600" dirty="0">
                          <a:latin typeface="Calibri"/>
                          <a:ea typeface="Calibri"/>
                          <a:cs typeface="Times New Roman"/>
                        </a:rPr>
                        <a:t> </a:t>
                      </a:r>
                      <a:r>
                        <a:rPr lang="en-US" sz="1600" dirty="0" err="1" smtClean="0">
                          <a:latin typeface="Calibri"/>
                          <a:ea typeface="Calibri"/>
                          <a:cs typeface="Times New Roman"/>
                        </a:rPr>
                        <a:t>standar</a:t>
                      </a:r>
                      <a:r>
                        <a:rPr lang="en-US" sz="1600" dirty="0" smtClean="0">
                          <a:latin typeface="Calibri"/>
                          <a:ea typeface="Calibri"/>
                          <a:cs typeface="Times New Roman"/>
                        </a:rPr>
                        <a:t> </a:t>
                      </a:r>
                      <a:r>
                        <a:rPr lang="en-US" sz="1600" dirty="0" err="1">
                          <a:latin typeface="Calibri"/>
                          <a:ea typeface="Calibri"/>
                          <a:cs typeface="Times New Roman"/>
                        </a:rPr>
                        <a:t>penerbitan</a:t>
                      </a:r>
                      <a:r>
                        <a:rPr lang="en-US" sz="1600" dirty="0">
                          <a:latin typeface="Calibri"/>
                          <a:ea typeface="Calibri"/>
                          <a:cs typeface="Times New Roman"/>
                        </a:rPr>
                        <a:t> </a:t>
                      </a:r>
                      <a:r>
                        <a:rPr lang="en-US" sz="1600" dirty="0" err="1">
                          <a:latin typeface="Calibri"/>
                          <a:ea typeface="Calibri"/>
                          <a:cs typeface="Times New Roman"/>
                        </a:rPr>
                        <a:t>jurnal</a:t>
                      </a:r>
                      <a:r>
                        <a:rPr lang="en-US" sz="1600" dirty="0">
                          <a:latin typeface="Calibri"/>
                          <a:ea typeface="Calibri"/>
                          <a:cs typeface="Times New Roman"/>
                        </a:rPr>
                        <a:t> </a:t>
                      </a:r>
                      <a:r>
                        <a:rPr lang="en-US" sz="1600" dirty="0" err="1">
                          <a:latin typeface="Calibri"/>
                          <a:ea typeface="Calibri"/>
                          <a:cs typeface="Times New Roman"/>
                        </a:rPr>
                        <a:t>seperti</a:t>
                      </a:r>
                      <a:r>
                        <a:rPr lang="en-US" sz="1600" dirty="0">
                          <a:latin typeface="Calibri"/>
                          <a:ea typeface="Calibri"/>
                          <a:cs typeface="Times New Roman"/>
                        </a:rPr>
                        <a:t> OJS</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13">
                <a:tc>
                  <a:txBody>
                    <a:bodyPr/>
                    <a:lstStyle/>
                    <a:p>
                      <a:pPr algn="ctr">
                        <a:lnSpc>
                          <a:spcPct val="115000"/>
                        </a:lnSpc>
                        <a:spcAft>
                          <a:spcPts val="0"/>
                        </a:spcAft>
                      </a:pPr>
                      <a:r>
                        <a:rPr lang="en-US" sz="1600">
                          <a:latin typeface="Calibri"/>
                          <a:ea typeface="Calibri"/>
                          <a:cs typeface="Times New Roman"/>
                        </a:rPr>
                        <a:t>2</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00000"/>
                        </a:lnSpc>
                        <a:spcAft>
                          <a:spcPts val="0"/>
                        </a:spcAft>
                      </a:pPr>
                      <a:r>
                        <a:rPr lang="en-US" sz="1600" dirty="0" err="1">
                          <a:latin typeface="Calibri"/>
                          <a:ea typeface="Calibri"/>
                          <a:cs typeface="Times New Roman"/>
                        </a:rPr>
                        <a:t>Melengkapi</a:t>
                      </a:r>
                      <a:r>
                        <a:rPr lang="en-US" sz="1600" dirty="0">
                          <a:latin typeface="Calibri"/>
                          <a:ea typeface="Calibri"/>
                          <a:cs typeface="Times New Roman"/>
                        </a:rPr>
                        <a:t>, </a:t>
                      </a:r>
                      <a:r>
                        <a:rPr lang="en-US" sz="1600" dirty="0" err="1">
                          <a:latin typeface="Calibri"/>
                          <a:ea typeface="Calibri"/>
                          <a:cs typeface="Times New Roman"/>
                        </a:rPr>
                        <a:t>Kebijakan</a:t>
                      </a:r>
                      <a:r>
                        <a:rPr lang="en-US" sz="1600" dirty="0">
                          <a:latin typeface="Calibri"/>
                          <a:ea typeface="Calibri"/>
                          <a:cs typeface="Times New Roman"/>
                        </a:rPr>
                        <a:t>, </a:t>
                      </a:r>
                      <a:r>
                        <a:rPr lang="en-US" sz="1600" dirty="0" err="1">
                          <a:latin typeface="Calibri"/>
                          <a:ea typeface="Calibri"/>
                          <a:cs typeface="Times New Roman"/>
                        </a:rPr>
                        <a:t>Ruang</a:t>
                      </a:r>
                      <a:r>
                        <a:rPr lang="en-US" sz="1600" dirty="0">
                          <a:latin typeface="Calibri"/>
                          <a:ea typeface="Calibri"/>
                          <a:cs typeface="Times New Roman"/>
                        </a:rPr>
                        <a:t> </a:t>
                      </a:r>
                      <a:r>
                        <a:rPr lang="en-US" sz="1600" dirty="0" err="1">
                          <a:latin typeface="Calibri"/>
                          <a:ea typeface="Calibri"/>
                          <a:cs typeface="Times New Roman"/>
                        </a:rPr>
                        <a:t>Lingkup</a:t>
                      </a:r>
                      <a:r>
                        <a:rPr lang="en-US" sz="1600" dirty="0">
                          <a:latin typeface="Calibri"/>
                          <a:ea typeface="Calibri"/>
                          <a:cs typeface="Times New Roman"/>
                        </a:rPr>
                        <a:t> </a:t>
                      </a:r>
                      <a:r>
                        <a:rPr lang="en-US" sz="1600" dirty="0" err="1">
                          <a:latin typeface="Calibri"/>
                          <a:ea typeface="Calibri"/>
                          <a:cs typeface="Times New Roman"/>
                        </a:rPr>
                        <a:t>Jurnal</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Publication Ethics</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37413">
                <a:tc>
                  <a:txBody>
                    <a:bodyPr/>
                    <a:lstStyle/>
                    <a:p>
                      <a:pPr algn="ctr">
                        <a:lnSpc>
                          <a:spcPct val="115000"/>
                        </a:lnSpc>
                        <a:spcAft>
                          <a:spcPts val="0"/>
                        </a:spcAft>
                      </a:pPr>
                      <a:r>
                        <a:rPr lang="en-US" sz="1600" dirty="0">
                          <a:latin typeface="Calibri"/>
                          <a:ea typeface="Calibri"/>
                          <a:cs typeface="Times New Roman"/>
                        </a:rPr>
                        <a:t>3</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err="1">
                          <a:latin typeface="Calibri"/>
                          <a:ea typeface="Calibri"/>
                          <a:cs typeface="Times New Roman"/>
                        </a:rPr>
                        <a:t>Memiliki</a:t>
                      </a:r>
                      <a:r>
                        <a:rPr lang="en-US" sz="1600" dirty="0">
                          <a:latin typeface="Calibri"/>
                          <a:ea typeface="Calibri"/>
                          <a:cs typeface="Times New Roman"/>
                        </a:rPr>
                        <a:t> </a:t>
                      </a:r>
                      <a:r>
                        <a:rPr lang="en-US" sz="1600" dirty="0" err="1">
                          <a:latin typeface="Calibri"/>
                          <a:ea typeface="Calibri"/>
                          <a:cs typeface="Times New Roman"/>
                        </a:rPr>
                        <a:t>nomor</a:t>
                      </a:r>
                      <a:r>
                        <a:rPr lang="en-US" sz="1600" dirty="0">
                          <a:latin typeface="Calibri"/>
                          <a:ea typeface="Calibri"/>
                          <a:cs typeface="Times New Roman"/>
                        </a:rPr>
                        <a:t> E-ISSN</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13">
                <a:tc>
                  <a:txBody>
                    <a:bodyPr/>
                    <a:lstStyle/>
                    <a:p>
                      <a:pPr algn="ctr">
                        <a:lnSpc>
                          <a:spcPct val="115000"/>
                        </a:lnSpc>
                        <a:spcAft>
                          <a:spcPts val="0"/>
                        </a:spcAft>
                      </a:pPr>
                      <a:r>
                        <a:rPr lang="en-US" sz="1600" dirty="0">
                          <a:latin typeface="Calibri"/>
                          <a:ea typeface="Calibri"/>
                          <a:cs typeface="Times New Roman"/>
                        </a:rPr>
                        <a:t>4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00000"/>
                        </a:lnSpc>
                        <a:spcAft>
                          <a:spcPts val="0"/>
                        </a:spcAft>
                      </a:pPr>
                      <a:r>
                        <a:rPr lang="en-US" sz="1600" dirty="0" err="1">
                          <a:latin typeface="Calibri"/>
                          <a:ea typeface="Calibri"/>
                          <a:cs typeface="Times New Roman"/>
                        </a:rPr>
                        <a:t>Melengkapi</a:t>
                      </a:r>
                      <a:r>
                        <a:rPr lang="en-US" sz="1600" dirty="0">
                          <a:latin typeface="Calibri"/>
                          <a:ea typeface="Calibri"/>
                          <a:cs typeface="Times New Roman"/>
                        </a:rPr>
                        <a:t> </a:t>
                      </a:r>
                      <a:r>
                        <a:rPr lang="en-US" sz="1600" i="1" dirty="0">
                          <a:latin typeface="Calibri"/>
                          <a:ea typeface="Calibri"/>
                          <a:cs typeface="Times New Roman"/>
                        </a:rPr>
                        <a:t>Back Issue </a:t>
                      </a:r>
                      <a:r>
                        <a:rPr lang="en-US" sz="1600" dirty="0">
                          <a:latin typeface="Calibri"/>
                          <a:ea typeface="Calibri"/>
                          <a:cs typeface="Times New Roman"/>
                        </a:rPr>
                        <a:t>(</a:t>
                      </a:r>
                      <a:r>
                        <a:rPr lang="en-US" sz="1600" dirty="0" err="1">
                          <a:latin typeface="Calibri"/>
                          <a:ea typeface="Calibri"/>
                          <a:cs typeface="Times New Roman"/>
                        </a:rPr>
                        <a:t>terbitan</a:t>
                      </a:r>
                      <a:r>
                        <a:rPr lang="en-US" sz="1600" dirty="0">
                          <a:latin typeface="Calibri"/>
                          <a:ea typeface="Calibri"/>
                          <a:cs typeface="Times New Roman"/>
                        </a:rPr>
                        <a:t> lama)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37413">
                <a:tc>
                  <a:txBody>
                    <a:bodyPr/>
                    <a:lstStyle/>
                    <a:p>
                      <a:pPr algn="ctr">
                        <a:lnSpc>
                          <a:spcPct val="115000"/>
                        </a:lnSpc>
                        <a:spcAft>
                          <a:spcPts val="0"/>
                        </a:spcAft>
                      </a:pPr>
                      <a:r>
                        <a:rPr lang="en-US" sz="1600" dirty="0">
                          <a:latin typeface="Calibri"/>
                          <a:ea typeface="Calibri"/>
                          <a:cs typeface="Times New Roman"/>
                        </a:rPr>
                        <a:t>5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err="1">
                          <a:latin typeface="Calibri"/>
                          <a:ea typeface="Calibri"/>
                          <a:cs typeface="Times New Roman"/>
                        </a:rPr>
                        <a:t>Mencantumkan</a:t>
                      </a:r>
                      <a:r>
                        <a:rPr lang="en-US" sz="1600" dirty="0">
                          <a:latin typeface="Calibri"/>
                          <a:ea typeface="Calibri"/>
                          <a:cs typeface="Times New Roman"/>
                        </a:rPr>
                        <a:t> </a:t>
                      </a:r>
                      <a:r>
                        <a:rPr lang="en-US" sz="1600" dirty="0" err="1">
                          <a:latin typeface="Calibri"/>
                          <a:ea typeface="Calibri"/>
                          <a:cs typeface="Times New Roman"/>
                        </a:rPr>
                        <a:t>Alamat</a:t>
                      </a:r>
                      <a:r>
                        <a:rPr lang="en-US" sz="1600" dirty="0">
                          <a:latin typeface="Calibri"/>
                          <a:ea typeface="Calibri"/>
                          <a:cs typeface="Times New Roman"/>
                        </a:rPr>
                        <a:t>,  </a:t>
                      </a:r>
                      <a:r>
                        <a:rPr lang="en-US" sz="1600" dirty="0" err="1">
                          <a:latin typeface="Calibri"/>
                          <a:ea typeface="Calibri"/>
                          <a:cs typeface="Times New Roman"/>
                        </a:rPr>
                        <a:t>Manajemen</a:t>
                      </a:r>
                      <a:r>
                        <a:rPr lang="en-US" sz="1600" dirty="0">
                          <a:latin typeface="Calibri"/>
                          <a:ea typeface="Calibri"/>
                          <a:cs typeface="Times New Roman"/>
                        </a:rPr>
                        <a:t> </a:t>
                      </a:r>
                      <a:r>
                        <a:rPr lang="en-US" sz="1600" dirty="0" err="1">
                          <a:latin typeface="Calibri"/>
                          <a:ea typeface="Calibri"/>
                          <a:cs typeface="Times New Roman"/>
                        </a:rPr>
                        <a:t>Pengelola</a:t>
                      </a:r>
                      <a:r>
                        <a:rPr lang="en-US" sz="1600" dirty="0">
                          <a:latin typeface="Calibri"/>
                          <a:ea typeface="Calibri"/>
                          <a:cs typeface="Times New Roman"/>
                        </a:rPr>
                        <a:t> </a:t>
                      </a:r>
                      <a:r>
                        <a:rPr lang="en-US" sz="1600" dirty="0" err="1">
                          <a:latin typeface="Calibri"/>
                          <a:ea typeface="Calibri"/>
                          <a:cs typeface="Times New Roman"/>
                        </a:rPr>
                        <a:t>Secara</a:t>
                      </a:r>
                      <a:r>
                        <a:rPr lang="en-US" sz="1600" dirty="0">
                          <a:latin typeface="Calibri"/>
                          <a:ea typeface="Calibri"/>
                          <a:cs typeface="Times New Roman"/>
                        </a:rPr>
                        <a:t> </a:t>
                      </a:r>
                      <a:r>
                        <a:rPr lang="en-US" sz="1600" dirty="0" err="1">
                          <a:latin typeface="Calibri"/>
                          <a:ea typeface="Calibri"/>
                          <a:cs typeface="Times New Roman"/>
                        </a:rPr>
                        <a:t>Lengkap</a:t>
                      </a:r>
                      <a:r>
                        <a:rPr lang="en-US" sz="1600" dirty="0">
                          <a:latin typeface="Calibri"/>
                          <a:ea typeface="Calibri"/>
                          <a:cs typeface="Times New Roman"/>
                        </a:rPr>
                        <a:t>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71">
                <a:tc>
                  <a:txBody>
                    <a:bodyPr/>
                    <a:lstStyle/>
                    <a:p>
                      <a:pPr algn="ctr">
                        <a:lnSpc>
                          <a:spcPct val="115000"/>
                        </a:lnSpc>
                        <a:spcAft>
                          <a:spcPts val="0"/>
                        </a:spcAft>
                      </a:pPr>
                      <a:r>
                        <a:rPr lang="en-US" sz="1600" dirty="0">
                          <a:latin typeface="Calibri"/>
                          <a:ea typeface="Calibri"/>
                          <a:cs typeface="Times New Roman"/>
                        </a:rPr>
                        <a:t>6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00000"/>
                        </a:lnSpc>
                        <a:spcAft>
                          <a:spcPts val="0"/>
                        </a:spcAft>
                      </a:pPr>
                      <a:r>
                        <a:rPr lang="en-US" sz="1600" dirty="0" err="1">
                          <a:latin typeface="Calibri"/>
                          <a:ea typeface="Calibri"/>
                          <a:cs typeface="Times New Roman"/>
                        </a:rPr>
                        <a:t>Mencantumkan</a:t>
                      </a:r>
                      <a:r>
                        <a:rPr lang="en-US" sz="1600" dirty="0">
                          <a:latin typeface="Calibri"/>
                          <a:ea typeface="Calibri"/>
                          <a:cs typeface="Times New Roman"/>
                        </a:rPr>
                        <a:t> Editorial Board </a:t>
                      </a:r>
                      <a:r>
                        <a:rPr lang="en-US" sz="1600" dirty="0" err="1">
                          <a:latin typeface="Calibri"/>
                          <a:ea typeface="Calibri"/>
                          <a:cs typeface="Times New Roman"/>
                        </a:rPr>
                        <a:t>Beserta</a:t>
                      </a:r>
                      <a:r>
                        <a:rPr lang="en-US" sz="1600" dirty="0">
                          <a:latin typeface="Calibri"/>
                          <a:ea typeface="Calibri"/>
                          <a:cs typeface="Times New Roman"/>
                        </a:rPr>
                        <a:t> </a:t>
                      </a:r>
                      <a:r>
                        <a:rPr lang="en-US" sz="1600" dirty="0" err="1">
                          <a:latin typeface="Calibri"/>
                          <a:ea typeface="Calibri"/>
                          <a:cs typeface="Times New Roman"/>
                        </a:rPr>
                        <a:t>Identitasnya</a:t>
                      </a:r>
                      <a:r>
                        <a:rPr lang="en-US" sz="1600" dirty="0">
                          <a:latin typeface="Calibri"/>
                          <a:ea typeface="Calibri"/>
                          <a:cs typeface="Times New Roman"/>
                        </a:rPr>
                        <a:t> </a:t>
                      </a:r>
                      <a:r>
                        <a:rPr lang="en-US" sz="1600" dirty="0" err="1">
                          <a:latin typeface="Calibri"/>
                          <a:ea typeface="Calibri"/>
                          <a:cs typeface="Times New Roman"/>
                        </a:rPr>
                        <a:t>termasuk</a:t>
                      </a:r>
                      <a:r>
                        <a:rPr lang="en-US" sz="1600" dirty="0">
                          <a:latin typeface="Calibri"/>
                          <a:ea typeface="Calibri"/>
                          <a:cs typeface="Times New Roman"/>
                        </a:rPr>
                        <a:t> </a:t>
                      </a:r>
                      <a:r>
                        <a:rPr lang="en-US" sz="1600" dirty="0" err="1">
                          <a:latin typeface="Calibri"/>
                          <a:ea typeface="Calibri"/>
                          <a:cs typeface="Times New Roman"/>
                        </a:rPr>
                        <a:t>didalamnya</a:t>
                      </a:r>
                      <a:r>
                        <a:rPr lang="en-US" sz="1600" dirty="0">
                          <a:latin typeface="Calibri"/>
                          <a:ea typeface="Calibri"/>
                          <a:cs typeface="Times New Roman"/>
                        </a:rPr>
                        <a:t> </a:t>
                      </a:r>
                      <a:r>
                        <a:rPr lang="en-US" sz="1600" dirty="0" err="1">
                          <a:latin typeface="Calibri"/>
                          <a:ea typeface="Calibri"/>
                          <a:cs typeface="Times New Roman"/>
                        </a:rPr>
                        <a:t>Sitasi</a:t>
                      </a:r>
                      <a:r>
                        <a:rPr lang="en-US" sz="1600" dirty="0">
                          <a:latin typeface="Calibri"/>
                          <a:ea typeface="Calibri"/>
                          <a:cs typeface="Times New Roman"/>
                        </a:rPr>
                        <a:t> </a:t>
                      </a:r>
                      <a:r>
                        <a:rPr lang="en-US" sz="1600" dirty="0" err="1">
                          <a:latin typeface="Calibri"/>
                          <a:ea typeface="Calibri"/>
                          <a:cs typeface="Times New Roman"/>
                        </a:rPr>
                        <a:t>dari</a:t>
                      </a:r>
                      <a:r>
                        <a:rPr lang="en-US" sz="1600" dirty="0">
                          <a:latin typeface="Calibri"/>
                          <a:ea typeface="Calibri"/>
                          <a:cs typeface="Times New Roman"/>
                        </a:rPr>
                        <a:t> editor </a:t>
                      </a:r>
                      <a:r>
                        <a:rPr lang="en-US" sz="1600" dirty="0" err="1">
                          <a:latin typeface="Calibri"/>
                          <a:ea typeface="Calibri"/>
                          <a:cs typeface="Times New Roman"/>
                        </a:rPr>
                        <a:t>pengelola</a:t>
                      </a:r>
                      <a:r>
                        <a:rPr lang="en-US" sz="1600" dirty="0">
                          <a:latin typeface="Calibri"/>
                          <a:ea typeface="Calibri"/>
                          <a:cs typeface="Times New Roman"/>
                        </a:rPr>
                        <a:t> </a:t>
                      </a:r>
                      <a:r>
                        <a:rPr lang="en-US" sz="1600" dirty="0" err="1">
                          <a:latin typeface="Calibri"/>
                          <a:ea typeface="Calibri"/>
                          <a:cs typeface="Times New Roman"/>
                        </a:rPr>
                        <a:t>jurnal</a:t>
                      </a:r>
                      <a:r>
                        <a:rPr lang="en-US" sz="1600" dirty="0">
                          <a:latin typeface="Calibri"/>
                          <a:ea typeface="Calibri"/>
                          <a:cs typeface="Times New Roman"/>
                        </a:rPr>
                        <a:t> </a:t>
                      </a:r>
                      <a:r>
                        <a:rPr lang="en-US" sz="1600" dirty="0" err="1">
                          <a:latin typeface="Calibri"/>
                          <a:ea typeface="Calibri"/>
                          <a:cs typeface="Times New Roman"/>
                        </a:rPr>
                        <a:t>dalam</a:t>
                      </a:r>
                      <a:r>
                        <a:rPr lang="en-US" sz="1600" dirty="0">
                          <a:latin typeface="Calibri"/>
                          <a:ea typeface="Calibri"/>
                          <a:cs typeface="Times New Roman"/>
                        </a:rPr>
                        <a:t> </a:t>
                      </a:r>
                      <a:r>
                        <a:rPr lang="en-US" sz="1600" dirty="0" err="1">
                          <a:latin typeface="Calibri"/>
                          <a:ea typeface="Calibri"/>
                          <a:cs typeface="Times New Roman"/>
                        </a:rPr>
                        <a:t>bentuk</a:t>
                      </a:r>
                      <a:r>
                        <a:rPr lang="en-US" sz="1600" dirty="0">
                          <a:latin typeface="Calibri"/>
                          <a:ea typeface="Calibri"/>
                          <a:cs typeface="Times New Roman"/>
                        </a:rPr>
                        <a:t> H-</a:t>
                      </a:r>
                      <a:r>
                        <a:rPr lang="en-US" sz="1600" dirty="0" err="1">
                          <a:latin typeface="Calibri"/>
                          <a:ea typeface="Calibri"/>
                          <a:cs typeface="Times New Roman"/>
                        </a:rPr>
                        <a:t>indeks</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i-indeks</a:t>
                      </a:r>
                      <a:endParaRPr lang="en-US" sz="1600" dirty="0">
                        <a:latin typeface="Calibri"/>
                        <a:ea typeface="Calibri"/>
                        <a:cs typeface="Times New Roman"/>
                      </a:endParaRP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55786">
                <a:tc>
                  <a:txBody>
                    <a:bodyPr/>
                    <a:lstStyle/>
                    <a:p>
                      <a:pPr algn="ctr">
                        <a:lnSpc>
                          <a:spcPct val="115000"/>
                        </a:lnSpc>
                        <a:spcAft>
                          <a:spcPts val="0"/>
                        </a:spcAft>
                      </a:pPr>
                      <a:r>
                        <a:rPr lang="en-US" sz="1600" dirty="0">
                          <a:latin typeface="Calibri"/>
                          <a:ea typeface="Calibri"/>
                          <a:cs typeface="Times New Roman"/>
                        </a:rPr>
                        <a:t>7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err="1">
                          <a:latin typeface="Calibri"/>
                          <a:ea typeface="Calibri"/>
                          <a:cs typeface="Times New Roman"/>
                        </a:rPr>
                        <a:t>Memasukkan</a:t>
                      </a:r>
                      <a:r>
                        <a:rPr lang="en-US" sz="1600" dirty="0">
                          <a:latin typeface="Calibri"/>
                          <a:ea typeface="Calibri"/>
                          <a:cs typeface="Times New Roman"/>
                        </a:rPr>
                        <a:t> </a:t>
                      </a:r>
                      <a:r>
                        <a:rPr lang="en-US" sz="1600" dirty="0" err="1">
                          <a:latin typeface="Calibri"/>
                          <a:ea typeface="Calibri"/>
                          <a:cs typeface="Times New Roman"/>
                        </a:rPr>
                        <a:t>pedoman</a:t>
                      </a:r>
                      <a:r>
                        <a:rPr lang="en-US" sz="1600" dirty="0">
                          <a:latin typeface="Calibri"/>
                          <a:ea typeface="Calibri"/>
                          <a:cs typeface="Times New Roman"/>
                        </a:rPr>
                        <a:t> </a:t>
                      </a:r>
                      <a:r>
                        <a:rPr lang="en-US" sz="1600" dirty="0" err="1">
                          <a:latin typeface="Calibri"/>
                          <a:ea typeface="Calibri"/>
                          <a:cs typeface="Times New Roman"/>
                        </a:rPr>
                        <a:t>penulisan</a:t>
                      </a:r>
                      <a:r>
                        <a:rPr lang="en-US" sz="1600" dirty="0">
                          <a:latin typeface="Calibri"/>
                          <a:ea typeface="Calibri"/>
                          <a:cs typeface="Times New Roman"/>
                        </a:rPr>
                        <a:t> </a:t>
                      </a:r>
                      <a:r>
                        <a:rPr lang="en-US" sz="1600" dirty="0" err="1" smtClean="0">
                          <a:latin typeface="Calibri"/>
                          <a:ea typeface="Calibri"/>
                          <a:cs typeface="Times New Roman"/>
                        </a:rPr>
                        <a:t>dan</a:t>
                      </a:r>
                      <a:r>
                        <a:rPr lang="en-US" sz="1600" baseline="0" dirty="0" smtClean="0">
                          <a:latin typeface="Calibri"/>
                          <a:ea typeface="Calibri"/>
                          <a:cs typeface="Times New Roman"/>
                        </a:rPr>
                        <a:t> </a:t>
                      </a:r>
                      <a:r>
                        <a:rPr lang="en-US" sz="1600" i="1" dirty="0" err="1" smtClean="0">
                          <a:latin typeface="Calibri"/>
                          <a:ea typeface="Calibri"/>
                          <a:cs typeface="Times New Roman"/>
                        </a:rPr>
                        <a:t>template</a:t>
                      </a:r>
                      <a:r>
                        <a:rPr lang="en-US" sz="1600" dirty="0" err="1" smtClean="0">
                          <a:latin typeface="Calibri"/>
                          <a:ea typeface="Calibri"/>
                          <a:cs typeface="Times New Roman"/>
                        </a:rPr>
                        <a:t>nya</a:t>
                      </a:r>
                      <a:r>
                        <a:rPr lang="en-US" sz="1600" dirty="0" smtClean="0">
                          <a:latin typeface="Calibri"/>
                          <a:ea typeface="Calibri"/>
                          <a:cs typeface="Times New Roman"/>
                        </a:rPr>
                        <a:t> </a:t>
                      </a:r>
                      <a:r>
                        <a:rPr lang="en-US" sz="1600" dirty="0" err="1" smtClean="0">
                          <a:latin typeface="Calibri"/>
                          <a:ea typeface="Calibri"/>
                          <a:cs typeface="Times New Roman"/>
                        </a:rPr>
                        <a:t>serta</a:t>
                      </a:r>
                      <a:r>
                        <a:rPr lang="en-US" sz="1600" dirty="0" smtClean="0">
                          <a:latin typeface="Calibri"/>
                          <a:ea typeface="Calibri"/>
                          <a:cs typeface="Times New Roman"/>
                        </a:rPr>
                        <a:t> </a:t>
                      </a:r>
                      <a:r>
                        <a:rPr lang="en-US" sz="1600" dirty="0" err="1" smtClean="0">
                          <a:latin typeface="Calibri"/>
                          <a:ea typeface="Calibri"/>
                          <a:cs typeface="Times New Roman"/>
                        </a:rPr>
                        <a:t>penggunaan</a:t>
                      </a:r>
                      <a:r>
                        <a:rPr lang="en-US" sz="1600" dirty="0" smtClean="0">
                          <a:latin typeface="Calibri"/>
                          <a:ea typeface="Calibri"/>
                          <a:cs typeface="Times New Roman"/>
                        </a:rPr>
                        <a:t> </a:t>
                      </a:r>
                      <a:r>
                        <a:rPr lang="en-US" sz="1600" dirty="0" err="1">
                          <a:latin typeface="Calibri"/>
                          <a:ea typeface="Calibri"/>
                          <a:cs typeface="Times New Roman"/>
                        </a:rPr>
                        <a:t>aplikasi</a:t>
                      </a:r>
                      <a:r>
                        <a:rPr lang="en-US" sz="1600" dirty="0">
                          <a:latin typeface="Calibri"/>
                          <a:ea typeface="Calibri"/>
                          <a:cs typeface="Times New Roman"/>
                        </a:rPr>
                        <a:t> </a:t>
                      </a:r>
                      <a:r>
                        <a:rPr lang="en-US" sz="1600" dirty="0" err="1">
                          <a:latin typeface="Calibri"/>
                          <a:ea typeface="Calibri"/>
                          <a:cs typeface="Times New Roman"/>
                        </a:rPr>
                        <a:t>referensi</a:t>
                      </a:r>
                      <a:r>
                        <a:rPr lang="en-US" sz="1600" dirty="0">
                          <a:latin typeface="Calibri"/>
                          <a:ea typeface="Calibri"/>
                          <a:cs typeface="Times New Roman"/>
                        </a:rPr>
                        <a:t>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71">
                <a:tc>
                  <a:txBody>
                    <a:bodyPr/>
                    <a:lstStyle/>
                    <a:p>
                      <a:pPr algn="ctr">
                        <a:lnSpc>
                          <a:spcPct val="115000"/>
                        </a:lnSpc>
                        <a:spcAft>
                          <a:spcPts val="0"/>
                        </a:spcAft>
                      </a:pPr>
                      <a:r>
                        <a:rPr lang="en-US" sz="1600" dirty="0">
                          <a:latin typeface="Calibri"/>
                          <a:ea typeface="Calibri"/>
                          <a:cs typeface="Times New Roman"/>
                        </a:rPr>
                        <a:t>8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00000"/>
                        </a:lnSpc>
                        <a:spcAft>
                          <a:spcPts val="0"/>
                        </a:spcAft>
                      </a:pPr>
                      <a:r>
                        <a:rPr lang="en-US" sz="1600" dirty="0" err="1">
                          <a:latin typeface="Calibri"/>
                          <a:ea typeface="Calibri"/>
                          <a:cs typeface="Times New Roman"/>
                        </a:rPr>
                        <a:t>Menyediakan</a:t>
                      </a:r>
                      <a:r>
                        <a:rPr lang="en-US" sz="1600" dirty="0">
                          <a:latin typeface="Calibri"/>
                          <a:ea typeface="Calibri"/>
                          <a:cs typeface="Times New Roman"/>
                        </a:rPr>
                        <a:t> </a:t>
                      </a:r>
                      <a:r>
                        <a:rPr lang="en-US" sz="1600" dirty="0" err="1">
                          <a:latin typeface="Calibri"/>
                          <a:ea typeface="Calibri"/>
                          <a:cs typeface="Times New Roman"/>
                        </a:rPr>
                        <a:t>pedoman</a:t>
                      </a:r>
                      <a:r>
                        <a:rPr lang="en-US" sz="1600" dirty="0">
                          <a:latin typeface="Calibri"/>
                          <a:ea typeface="Calibri"/>
                          <a:cs typeface="Times New Roman"/>
                        </a:rPr>
                        <a:t> </a:t>
                      </a:r>
                      <a:r>
                        <a:rPr lang="en-US" sz="1600" dirty="0" err="1">
                          <a:latin typeface="Calibri"/>
                          <a:ea typeface="Calibri"/>
                          <a:cs typeface="Times New Roman"/>
                        </a:rPr>
                        <a:t>untuk</a:t>
                      </a:r>
                      <a:r>
                        <a:rPr lang="en-US" sz="1600" dirty="0">
                          <a:latin typeface="Calibri"/>
                          <a:ea typeface="Calibri"/>
                          <a:cs typeface="Times New Roman"/>
                        </a:rPr>
                        <a:t> editor, </a:t>
                      </a:r>
                      <a:r>
                        <a:rPr lang="en-US" sz="1600" dirty="0" err="1">
                          <a:latin typeface="Calibri"/>
                          <a:ea typeface="Calibri"/>
                          <a:cs typeface="Times New Roman"/>
                        </a:rPr>
                        <a:t>mitra</a:t>
                      </a:r>
                      <a:r>
                        <a:rPr lang="en-US" sz="1600" dirty="0">
                          <a:latin typeface="Calibri"/>
                          <a:ea typeface="Calibri"/>
                          <a:cs typeface="Times New Roman"/>
                        </a:rPr>
                        <a:t> </a:t>
                      </a:r>
                      <a:r>
                        <a:rPr lang="en-US" sz="1600" dirty="0" err="1">
                          <a:latin typeface="Calibri"/>
                          <a:ea typeface="Calibri"/>
                          <a:cs typeface="Times New Roman"/>
                        </a:rPr>
                        <a:t>bestari</a:t>
                      </a:r>
                      <a:r>
                        <a:rPr lang="en-US" sz="1600" dirty="0">
                          <a:latin typeface="Calibri"/>
                          <a:ea typeface="Calibri"/>
                          <a:cs typeface="Times New Roman"/>
                        </a:rPr>
                        <a:t>, </a:t>
                      </a:r>
                      <a:r>
                        <a:rPr lang="en-US" sz="1600" dirty="0" err="1">
                          <a:latin typeface="Calibri"/>
                          <a:ea typeface="Calibri"/>
                          <a:cs typeface="Times New Roman"/>
                        </a:rPr>
                        <a:t>penulis</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pembaca</a:t>
                      </a:r>
                      <a:r>
                        <a:rPr lang="en-US" sz="1600" dirty="0">
                          <a:latin typeface="Calibri"/>
                          <a:ea typeface="Calibri"/>
                          <a:cs typeface="Times New Roman"/>
                        </a:rPr>
                        <a:t>, </a:t>
                      </a:r>
                      <a:r>
                        <a:rPr lang="en-US" sz="1600" dirty="0" err="1">
                          <a:latin typeface="Calibri"/>
                          <a:ea typeface="Calibri"/>
                          <a:cs typeface="Times New Roman"/>
                        </a:rPr>
                        <a:t>secara</a:t>
                      </a:r>
                      <a:r>
                        <a:rPr lang="en-US" sz="1600" dirty="0">
                          <a:latin typeface="Calibri"/>
                          <a:ea typeface="Calibri"/>
                          <a:cs typeface="Times New Roman"/>
                        </a:rPr>
                        <a:t> </a:t>
                      </a:r>
                      <a:r>
                        <a:rPr lang="en-US" sz="1600" dirty="0" err="1">
                          <a:latin typeface="Calibri"/>
                          <a:ea typeface="Calibri"/>
                          <a:cs typeface="Times New Roman"/>
                        </a:rPr>
                        <a:t>singkat</a:t>
                      </a:r>
                      <a:r>
                        <a:rPr lang="en-US" sz="1600" dirty="0">
                          <a:latin typeface="Calibri"/>
                          <a:ea typeface="Calibri"/>
                          <a:cs typeface="Times New Roman"/>
                        </a:rPr>
                        <a:t>, </a:t>
                      </a:r>
                      <a:r>
                        <a:rPr lang="en-US" sz="1600" dirty="0" err="1">
                          <a:latin typeface="Calibri"/>
                          <a:ea typeface="Calibri"/>
                          <a:cs typeface="Times New Roman"/>
                        </a:rPr>
                        <a:t>padat</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mudah</a:t>
                      </a:r>
                      <a:r>
                        <a:rPr lang="en-US" sz="1600" dirty="0">
                          <a:latin typeface="Calibri"/>
                          <a:ea typeface="Calibri"/>
                          <a:cs typeface="Times New Roman"/>
                        </a:rPr>
                        <a:t> </a:t>
                      </a:r>
                      <a:r>
                        <a:rPr lang="en-US" sz="1600" dirty="0" err="1">
                          <a:latin typeface="Calibri"/>
                          <a:ea typeface="Calibri"/>
                          <a:cs typeface="Times New Roman"/>
                        </a:rPr>
                        <a:t>dimengerti</a:t>
                      </a:r>
                      <a:r>
                        <a:rPr lang="en-US" sz="1600" dirty="0">
                          <a:latin typeface="Calibri"/>
                          <a:ea typeface="Calibri"/>
                          <a:cs typeface="Times New Roman"/>
                        </a:rPr>
                        <a:t>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50562">
                <a:tc>
                  <a:txBody>
                    <a:bodyPr/>
                    <a:lstStyle/>
                    <a:p>
                      <a:pPr algn="ctr">
                        <a:lnSpc>
                          <a:spcPct val="115000"/>
                        </a:lnSpc>
                        <a:spcAft>
                          <a:spcPts val="0"/>
                        </a:spcAft>
                      </a:pPr>
                      <a:r>
                        <a:rPr lang="en-US" sz="1600" dirty="0">
                          <a:latin typeface="Calibri"/>
                          <a:ea typeface="Calibri"/>
                          <a:cs typeface="Times New Roman"/>
                        </a:rPr>
                        <a:t>9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err="1">
                          <a:latin typeface="Calibri"/>
                          <a:ea typeface="Calibri"/>
                          <a:cs typeface="Times New Roman"/>
                        </a:rPr>
                        <a:t>Melengkapi</a:t>
                      </a:r>
                      <a:r>
                        <a:rPr lang="en-US" sz="1600" dirty="0">
                          <a:latin typeface="Calibri"/>
                          <a:ea typeface="Calibri"/>
                          <a:cs typeface="Times New Roman"/>
                        </a:rPr>
                        <a:t> </a:t>
                      </a:r>
                      <a:r>
                        <a:rPr lang="en-US" sz="1600" dirty="0" err="1">
                          <a:latin typeface="Calibri"/>
                          <a:ea typeface="Calibri"/>
                          <a:cs typeface="Times New Roman"/>
                        </a:rPr>
                        <a:t>setiap</a:t>
                      </a:r>
                      <a:r>
                        <a:rPr lang="en-US" sz="1600" dirty="0">
                          <a:latin typeface="Calibri"/>
                          <a:ea typeface="Calibri"/>
                          <a:cs typeface="Times New Roman"/>
                        </a:rPr>
                        <a:t> </a:t>
                      </a:r>
                      <a:r>
                        <a:rPr lang="en-US" sz="1600" dirty="0" err="1">
                          <a:latin typeface="Calibri"/>
                          <a:ea typeface="Calibri"/>
                          <a:cs typeface="Times New Roman"/>
                        </a:rPr>
                        <a:t>fitur</a:t>
                      </a:r>
                      <a:r>
                        <a:rPr lang="en-US" sz="1600" dirty="0">
                          <a:latin typeface="Calibri"/>
                          <a:ea typeface="Calibri"/>
                          <a:cs typeface="Times New Roman"/>
                        </a:rPr>
                        <a:t> yang </a:t>
                      </a:r>
                      <a:r>
                        <a:rPr lang="en-US" sz="1600" dirty="0" err="1">
                          <a:latin typeface="Calibri"/>
                          <a:ea typeface="Calibri"/>
                          <a:cs typeface="Times New Roman"/>
                        </a:rPr>
                        <a:t>ada</a:t>
                      </a:r>
                      <a:r>
                        <a:rPr lang="en-US" sz="1600" dirty="0">
                          <a:latin typeface="Calibri"/>
                          <a:ea typeface="Calibri"/>
                          <a:cs typeface="Times New Roman"/>
                        </a:rPr>
                        <a:t>, </a:t>
                      </a:r>
                      <a:r>
                        <a:rPr lang="en-US" sz="1600" dirty="0" err="1">
                          <a:latin typeface="Calibri"/>
                          <a:ea typeface="Calibri"/>
                          <a:cs typeface="Times New Roman"/>
                        </a:rPr>
                        <a:t>seperti</a:t>
                      </a:r>
                      <a:r>
                        <a:rPr lang="en-US" sz="1600" dirty="0">
                          <a:latin typeface="Calibri"/>
                          <a:ea typeface="Calibri"/>
                          <a:cs typeface="Times New Roman"/>
                        </a:rPr>
                        <a:t> </a:t>
                      </a:r>
                      <a:r>
                        <a:rPr lang="en-US" sz="1600" dirty="0" err="1">
                          <a:latin typeface="Calibri"/>
                          <a:ea typeface="Calibri"/>
                          <a:cs typeface="Times New Roman"/>
                        </a:rPr>
                        <a:t>statistik</a:t>
                      </a:r>
                      <a:r>
                        <a:rPr lang="en-US" sz="1600" dirty="0">
                          <a:latin typeface="Calibri"/>
                          <a:ea typeface="Calibri"/>
                          <a:cs typeface="Times New Roman"/>
                        </a:rPr>
                        <a:t> </a:t>
                      </a:r>
                      <a:r>
                        <a:rPr lang="en-US" sz="1600" dirty="0" err="1">
                          <a:latin typeface="Calibri"/>
                          <a:ea typeface="Calibri"/>
                          <a:cs typeface="Times New Roman"/>
                        </a:rPr>
                        <a:t>Akses</a:t>
                      </a:r>
                      <a:r>
                        <a:rPr lang="en-US" sz="1600" dirty="0">
                          <a:latin typeface="Calibri"/>
                          <a:ea typeface="Calibri"/>
                          <a:cs typeface="Times New Roman"/>
                        </a:rPr>
                        <a:t>, Hits/</a:t>
                      </a:r>
                      <a:r>
                        <a:rPr lang="en-US" sz="1600" dirty="0" err="1">
                          <a:latin typeface="Calibri"/>
                          <a:ea typeface="Calibri"/>
                          <a:cs typeface="Times New Roman"/>
                        </a:rPr>
                        <a:t>Jumlah</a:t>
                      </a:r>
                      <a:r>
                        <a:rPr lang="en-US" sz="1600" dirty="0">
                          <a:latin typeface="Calibri"/>
                          <a:ea typeface="Calibri"/>
                          <a:cs typeface="Times New Roman"/>
                        </a:rPr>
                        <a:t> </a:t>
                      </a:r>
                      <a:r>
                        <a:rPr lang="en-US" sz="1600" dirty="0" err="1">
                          <a:latin typeface="Calibri"/>
                          <a:ea typeface="Calibri"/>
                          <a:cs typeface="Times New Roman"/>
                        </a:rPr>
                        <a:t>kunjungan</a:t>
                      </a:r>
                      <a:r>
                        <a:rPr lang="en-US" sz="1600" dirty="0">
                          <a:latin typeface="Calibri"/>
                          <a:ea typeface="Calibri"/>
                          <a:cs typeface="Times New Roman"/>
                        </a:rPr>
                        <a:t> </a:t>
                      </a:r>
                      <a:r>
                        <a:rPr lang="en-US" sz="1600" dirty="0" err="1">
                          <a:latin typeface="Calibri"/>
                          <a:ea typeface="Calibri"/>
                          <a:cs typeface="Times New Roman"/>
                        </a:rPr>
                        <a:t>unik</a:t>
                      </a:r>
                      <a:r>
                        <a:rPr lang="en-US" sz="1600" dirty="0">
                          <a:latin typeface="Calibri"/>
                          <a:ea typeface="Calibri"/>
                          <a:cs typeface="Times New Roman"/>
                        </a:rPr>
                        <a:t>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13">
                <a:tc>
                  <a:txBody>
                    <a:bodyPr/>
                    <a:lstStyle/>
                    <a:p>
                      <a:pPr algn="ctr">
                        <a:lnSpc>
                          <a:spcPct val="115000"/>
                        </a:lnSpc>
                        <a:spcAft>
                          <a:spcPts val="0"/>
                        </a:spcAft>
                      </a:pPr>
                      <a:r>
                        <a:rPr lang="en-US" sz="1600" dirty="0">
                          <a:latin typeface="Calibri"/>
                          <a:ea typeface="Calibri"/>
                          <a:cs typeface="Times New Roman"/>
                        </a:rPr>
                        <a:t>11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err="1">
                          <a:latin typeface="Calibri"/>
                          <a:ea typeface="Calibri"/>
                          <a:cs typeface="Times New Roman"/>
                        </a:rPr>
                        <a:t>Mendaftarkan</a:t>
                      </a:r>
                      <a:r>
                        <a:rPr lang="en-US" sz="1600" dirty="0">
                          <a:latin typeface="Calibri"/>
                          <a:ea typeface="Calibri"/>
                          <a:cs typeface="Times New Roman"/>
                        </a:rPr>
                        <a:t> DOI </a:t>
                      </a:r>
                      <a:r>
                        <a:rPr lang="en-US" sz="1600" dirty="0" err="1">
                          <a:latin typeface="Calibri"/>
                          <a:ea typeface="Calibri"/>
                          <a:cs typeface="Times New Roman"/>
                        </a:rPr>
                        <a:t>ke</a:t>
                      </a:r>
                      <a:r>
                        <a:rPr lang="en-US" sz="1600" dirty="0">
                          <a:latin typeface="Calibri"/>
                          <a:ea typeface="Calibri"/>
                          <a:cs typeface="Times New Roman"/>
                        </a:rPr>
                        <a:t> cross </a:t>
                      </a:r>
                      <a:r>
                        <a:rPr lang="en-US" sz="1600" dirty="0" err="1">
                          <a:latin typeface="Calibri"/>
                          <a:ea typeface="Calibri"/>
                          <a:cs typeface="Times New Roman"/>
                        </a:rPr>
                        <a:t>reff</a:t>
                      </a:r>
                      <a:r>
                        <a:rPr lang="en-US" sz="1600" dirty="0">
                          <a:latin typeface="Calibri"/>
                          <a:ea typeface="Calibri"/>
                          <a:cs typeface="Times New Roman"/>
                        </a:rPr>
                        <a:t>,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mengaplikasikan</a:t>
                      </a:r>
                      <a:r>
                        <a:rPr lang="en-US" sz="1600" dirty="0">
                          <a:latin typeface="Calibri"/>
                          <a:ea typeface="Calibri"/>
                          <a:cs typeface="Times New Roman"/>
                        </a:rPr>
                        <a:t> </a:t>
                      </a:r>
                      <a:r>
                        <a:rPr lang="en-US" sz="1600" dirty="0" err="1">
                          <a:latin typeface="Calibri"/>
                          <a:ea typeface="Calibri"/>
                          <a:cs typeface="Times New Roman"/>
                        </a:rPr>
                        <a:t>ke</a:t>
                      </a:r>
                      <a:r>
                        <a:rPr lang="en-US" sz="1600" dirty="0">
                          <a:latin typeface="Calibri"/>
                          <a:ea typeface="Calibri"/>
                          <a:cs typeface="Times New Roman"/>
                        </a:rPr>
                        <a:t> </a:t>
                      </a:r>
                      <a:r>
                        <a:rPr lang="en-US" sz="1600" dirty="0" err="1">
                          <a:latin typeface="Calibri"/>
                          <a:ea typeface="Calibri"/>
                          <a:cs typeface="Times New Roman"/>
                        </a:rPr>
                        <a:t>setiap</a:t>
                      </a:r>
                      <a:r>
                        <a:rPr lang="en-US" sz="1600" dirty="0">
                          <a:latin typeface="Calibri"/>
                          <a:ea typeface="Calibri"/>
                          <a:cs typeface="Times New Roman"/>
                        </a:rPr>
                        <a:t> </a:t>
                      </a:r>
                      <a:r>
                        <a:rPr lang="en-US" sz="1600" dirty="0" err="1">
                          <a:latin typeface="Calibri"/>
                          <a:ea typeface="Calibri"/>
                          <a:cs typeface="Times New Roman"/>
                        </a:rPr>
                        <a:t>artikel</a:t>
                      </a:r>
                      <a:endParaRPr lang="en-US" sz="1600" dirty="0">
                        <a:latin typeface="Calibri"/>
                        <a:ea typeface="Calibri"/>
                        <a:cs typeface="Times New Roman"/>
                      </a:endParaRP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636">
                <a:tc>
                  <a:txBody>
                    <a:bodyPr/>
                    <a:lstStyle/>
                    <a:p>
                      <a:pPr algn="ctr">
                        <a:lnSpc>
                          <a:spcPct val="115000"/>
                        </a:lnSpc>
                        <a:spcAft>
                          <a:spcPts val="0"/>
                        </a:spcAft>
                      </a:pPr>
                      <a:r>
                        <a:rPr lang="en-US" sz="1600" dirty="0">
                          <a:latin typeface="Calibri"/>
                          <a:ea typeface="Calibri"/>
                          <a:cs typeface="Times New Roman"/>
                        </a:rPr>
                        <a:t>12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00000"/>
                        </a:lnSpc>
                        <a:spcAft>
                          <a:spcPts val="0"/>
                        </a:spcAft>
                      </a:pPr>
                      <a:r>
                        <a:rPr lang="en-US" sz="1600" dirty="0" err="1">
                          <a:latin typeface="Calibri"/>
                          <a:ea typeface="Calibri"/>
                          <a:cs typeface="Times New Roman"/>
                        </a:rPr>
                        <a:t>Mendaftarkan</a:t>
                      </a:r>
                      <a:r>
                        <a:rPr lang="en-US" sz="1600" dirty="0">
                          <a:latin typeface="Calibri"/>
                          <a:ea typeface="Calibri"/>
                          <a:cs typeface="Times New Roman"/>
                        </a:rPr>
                        <a:t> </a:t>
                      </a:r>
                      <a:r>
                        <a:rPr lang="en-US" sz="1600" dirty="0" err="1">
                          <a:latin typeface="Calibri"/>
                          <a:ea typeface="Calibri"/>
                          <a:cs typeface="Times New Roman"/>
                        </a:rPr>
                        <a:t>ke</a:t>
                      </a:r>
                      <a:r>
                        <a:rPr lang="en-US" sz="1600" dirty="0">
                          <a:latin typeface="Calibri"/>
                          <a:ea typeface="Calibri"/>
                          <a:cs typeface="Times New Roman"/>
                        </a:rPr>
                        <a:t> </a:t>
                      </a:r>
                      <a:r>
                        <a:rPr lang="en-US" sz="1600" dirty="0" err="1">
                          <a:latin typeface="Calibri"/>
                          <a:ea typeface="Calibri"/>
                          <a:cs typeface="Times New Roman"/>
                        </a:rPr>
                        <a:t>lembaga</a:t>
                      </a:r>
                      <a:r>
                        <a:rPr lang="en-US" sz="1600" dirty="0">
                          <a:latin typeface="Calibri"/>
                          <a:ea typeface="Calibri"/>
                          <a:cs typeface="Times New Roman"/>
                        </a:rPr>
                        <a:t> </a:t>
                      </a:r>
                      <a:r>
                        <a:rPr lang="en-US" sz="1600" dirty="0" err="1">
                          <a:latin typeface="Calibri"/>
                          <a:ea typeface="Calibri"/>
                          <a:cs typeface="Times New Roman"/>
                        </a:rPr>
                        <a:t>Pengindeks</a:t>
                      </a:r>
                      <a:r>
                        <a:rPr lang="en-US" sz="1600" dirty="0">
                          <a:latin typeface="Calibri"/>
                          <a:ea typeface="Calibri"/>
                          <a:cs typeface="Times New Roman"/>
                        </a:rPr>
                        <a:t> </a:t>
                      </a:r>
                      <a:r>
                        <a:rPr lang="en-US" sz="1600" dirty="0" err="1">
                          <a:latin typeface="Calibri"/>
                          <a:ea typeface="Calibri"/>
                          <a:cs typeface="Times New Roman"/>
                        </a:rPr>
                        <a:t>umum</a:t>
                      </a:r>
                      <a:r>
                        <a:rPr lang="en-US" sz="1600" dirty="0">
                          <a:latin typeface="Calibri"/>
                          <a:ea typeface="Calibri"/>
                          <a:cs typeface="Times New Roman"/>
                        </a:rPr>
                        <a:t> </a:t>
                      </a:r>
                      <a:r>
                        <a:rPr lang="en-US" sz="1600" dirty="0" err="1">
                          <a:latin typeface="Calibri"/>
                          <a:ea typeface="Calibri"/>
                          <a:cs typeface="Times New Roman"/>
                        </a:rPr>
                        <a:t>seperti</a:t>
                      </a:r>
                      <a:r>
                        <a:rPr lang="en-US" sz="1600" dirty="0">
                          <a:latin typeface="Calibri"/>
                          <a:ea typeface="Calibri"/>
                          <a:cs typeface="Times New Roman"/>
                        </a:rPr>
                        <a:t> </a:t>
                      </a:r>
                      <a:r>
                        <a:rPr lang="en-US" sz="1600" dirty="0" smtClean="0">
                          <a:latin typeface="Calibri"/>
                          <a:ea typeface="Calibri"/>
                          <a:cs typeface="Times New Roman"/>
                        </a:rPr>
                        <a:t>ISJD, Google </a:t>
                      </a:r>
                      <a:r>
                        <a:rPr lang="en-US" sz="1600" dirty="0" err="1">
                          <a:latin typeface="Calibri"/>
                          <a:ea typeface="Calibri"/>
                          <a:cs typeface="Times New Roman"/>
                        </a:rPr>
                        <a:t>Schoolar</a:t>
                      </a:r>
                      <a:r>
                        <a:rPr lang="en-US" sz="1600" dirty="0">
                          <a:latin typeface="Calibri"/>
                          <a:ea typeface="Calibri"/>
                          <a:cs typeface="Times New Roman"/>
                        </a:rPr>
                        <a:t>, DOAJ, </a:t>
                      </a:r>
                      <a:r>
                        <a:rPr lang="en-US" sz="1600" dirty="0" err="1">
                          <a:latin typeface="Calibri"/>
                          <a:ea typeface="Calibri"/>
                          <a:cs typeface="Times New Roman"/>
                        </a:rPr>
                        <a:t>dan</a:t>
                      </a:r>
                      <a:r>
                        <a:rPr lang="en-US" sz="1600" dirty="0">
                          <a:latin typeface="Calibri"/>
                          <a:ea typeface="Calibri"/>
                          <a:cs typeface="Times New Roman"/>
                        </a:rPr>
                        <a:t> </a:t>
                      </a:r>
                      <a:r>
                        <a:rPr lang="en-US" sz="1600" dirty="0" err="1">
                          <a:latin typeface="Calibri"/>
                          <a:ea typeface="Calibri"/>
                          <a:cs typeface="Times New Roman"/>
                        </a:rPr>
                        <a:t>pengindeks</a:t>
                      </a:r>
                      <a:r>
                        <a:rPr lang="en-US" sz="1600" dirty="0">
                          <a:latin typeface="Calibri"/>
                          <a:ea typeface="Calibri"/>
                          <a:cs typeface="Times New Roman"/>
                        </a:rPr>
                        <a:t> </a:t>
                      </a:r>
                      <a:r>
                        <a:rPr lang="en-US" sz="1600" dirty="0" err="1">
                          <a:latin typeface="Calibri"/>
                          <a:ea typeface="Calibri"/>
                          <a:cs typeface="Times New Roman"/>
                        </a:rPr>
                        <a:t>khusus</a:t>
                      </a:r>
                      <a:r>
                        <a:rPr lang="en-US" sz="1600" dirty="0">
                          <a:latin typeface="Calibri"/>
                          <a:ea typeface="Calibri"/>
                          <a:cs typeface="Times New Roman"/>
                        </a:rPr>
                        <a:t> </a:t>
                      </a:r>
                      <a:r>
                        <a:rPr lang="en-US" sz="1600" dirty="0" err="1">
                          <a:latin typeface="Calibri"/>
                          <a:ea typeface="Calibri"/>
                          <a:cs typeface="Times New Roman"/>
                        </a:rPr>
                        <a:t>bidang</a:t>
                      </a:r>
                      <a:r>
                        <a:rPr lang="en-US" sz="1600" dirty="0">
                          <a:latin typeface="Calibri"/>
                          <a:ea typeface="Calibri"/>
                          <a:cs typeface="Times New Roman"/>
                        </a:rPr>
                        <a:t>, </a:t>
                      </a:r>
                      <a:r>
                        <a:rPr lang="en-US" sz="1600" dirty="0" err="1">
                          <a:latin typeface="Calibri"/>
                          <a:ea typeface="Calibri"/>
                          <a:cs typeface="Times New Roman"/>
                        </a:rPr>
                        <a:t>serta</a:t>
                      </a:r>
                      <a:r>
                        <a:rPr lang="en-US" sz="1600" dirty="0">
                          <a:latin typeface="Calibri"/>
                          <a:ea typeface="Calibri"/>
                          <a:cs typeface="Times New Roman"/>
                        </a:rPr>
                        <a:t> </a:t>
                      </a:r>
                      <a:r>
                        <a:rPr lang="en-US" sz="1600" dirty="0" err="1">
                          <a:latin typeface="Calibri"/>
                          <a:ea typeface="Calibri"/>
                          <a:cs typeface="Times New Roman"/>
                        </a:rPr>
                        <a:t>menampilkan</a:t>
                      </a:r>
                      <a:r>
                        <a:rPr lang="en-US" sz="1600" dirty="0">
                          <a:latin typeface="Calibri"/>
                          <a:ea typeface="Calibri"/>
                          <a:cs typeface="Times New Roman"/>
                        </a:rPr>
                        <a:t> </a:t>
                      </a:r>
                      <a:r>
                        <a:rPr lang="en-US" sz="1600" dirty="0" err="1">
                          <a:latin typeface="Calibri"/>
                          <a:ea typeface="Calibri"/>
                          <a:cs typeface="Times New Roman"/>
                        </a:rPr>
                        <a:t>lembaga</a:t>
                      </a:r>
                      <a:r>
                        <a:rPr lang="en-US" sz="1600" dirty="0">
                          <a:latin typeface="Calibri"/>
                          <a:ea typeface="Calibri"/>
                          <a:cs typeface="Times New Roman"/>
                        </a:rPr>
                        <a:t> yang </a:t>
                      </a:r>
                      <a:r>
                        <a:rPr lang="en-US" sz="1600" dirty="0" err="1">
                          <a:latin typeface="Calibri"/>
                          <a:ea typeface="Calibri"/>
                          <a:cs typeface="Times New Roman"/>
                        </a:rPr>
                        <a:t>sudah</a:t>
                      </a:r>
                      <a:r>
                        <a:rPr lang="en-US" sz="1600" dirty="0">
                          <a:latin typeface="Calibri"/>
                          <a:ea typeface="Calibri"/>
                          <a:cs typeface="Times New Roman"/>
                        </a:rPr>
                        <a:t> </a:t>
                      </a:r>
                      <a:r>
                        <a:rPr lang="en-US" sz="1600" dirty="0" err="1">
                          <a:latin typeface="Calibri"/>
                          <a:ea typeface="Calibri"/>
                          <a:cs typeface="Times New Roman"/>
                        </a:rPr>
                        <a:t>mengindeks</a:t>
                      </a:r>
                      <a:r>
                        <a:rPr lang="en-US" sz="1600" dirty="0">
                          <a:latin typeface="Calibri"/>
                          <a:ea typeface="Calibri"/>
                          <a:cs typeface="Times New Roman"/>
                        </a:rPr>
                        <a:t> </a:t>
                      </a:r>
                      <a:r>
                        <a:rPr lang="en-US" sz="1600" dirty="0" err="1">
                          <a:latin typeface="Calibri"/>
                          <a:ea typeface="Calibri"/>
                          <a:cs typeface="Times New Roman"/>
                        </a:rPr>
                        <a:t>dalam</a:t>
                      </a:r>
                      <a:r>
                        <a:rPr lang="en-US" sz="1600" dirty="0">
                          <a:latin typeface="Calibri"/>
                          <a:ea typeface="Calibri"/>
                          <a:cs typeface="Times New Roman"/>
                        </a:rPr>
                        <a:t> </a:t>
                      </a:r>
                      <a:r>
                        <a:rPr lang="en-US" sz="1600" dirty="0" err="1">
                          <a:latin typeface="Calibri"/>
                          <a:ea typeface="Calibri"/>
                          <a:cs typeface="Times New Roman"/>
                        </a:rPr>
                        <a:t>websitenya</a:t>
                      </a:r>
                      <a:r>
                        <a:rPr lang="en-US" sz="1600" dirty="0">
                          <a:latin typeface="Calibri"/>
                          <a:ea typeface="Calibri"/>
                          <a:cs typeface="Times New Roman"/>
                        </a:rPr>
                        <a:t>.</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37413">
                <a:tc>
                  <a:txBody>
                    <a:bodyPr/>
                    <a:lstStyle/>
                    <a:p>
                      <a:pPr algn="ctr">
                        <a:lnSpc>
                          <a:spcPct val="115000"/>
                        </a:lnSpc>
                        <a:spcAft>
                          <a:spcPts val="0"/>
                        </a:spcAft>
                      </a:pPr>
                      <a:r>
                        <a:rPr lang="en-US" sz="1600" dirty="0">
                          <a:latin typeface="Calibri"/>
                          <a:ea typeface="Calibri"/>
                          <a:cs typeface="Times New Roman"/>
                        </a:rPr>
                        <a:t>13</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err="1">
                          <a:latin typeface="Calibri"/>
                          <a:ea typeface="Calibri"/>
                          <a:cs typeface="Times New Roman"/>
                        </a:rPr>
                        <a:t>Menjalankan</a:t>
                      </a:r>
                      <a:r>
                        <a:rPr lang="en-US" sz="1600" dirty="0">
                          <a:latin typeface="Calibri"/>
                          <a:ea typeface="Calibri"/>
                          <a:cs typeface="Times New Roman"/>
                        </a:rPr>
                        <a:t> </a:t>
                      </a:r>
                      <a:r>
                        <a:rPr lang="en-US" sz="1600" dirty="0" err="1">
                          <a:latin typeface="Calibri"/>
                          <a:ea typeface="Calibri"/>
                          <a:cs typeface="Times New Roman"/>
                        </a:rPr>
                        <a:t>bisnis</a:t>
                      </a:r>
                      <a:r>
                        <a:rPr lang="en-US" sz="1600" dirty="0">
                          <a:latin typeface="Calibri"/>
                          <a:ea typeface="Calibri"/>
                          <a:cs typeface="Times New Roman"/>
                        </a:rPr>
                        <a:t> proses </a:t>
                      </a:r>
                      <a:r>
                        <a:rPr lang="en-US" sz="1600" dirty="0" err="1">
                          <a:latin typeface="Calibri"/>
                          <a:ea typeface="Calibri"/>
                          <a:cs typeface="Times New Roman"/>
                        </a:rPr>
                        <a:t>secara</a:t>
                      </a:r>
                      <a:r>
                        <a:rPr lang="en-US" sz="1600" dirty="0">
                          <a:latin typeface="Calibri"/>
                          <a:ea typeface="Calibri"/>
                          <a:cs typeface="Times New Roman"/>
                        </a:rPr>
                        <a:t> on-line</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13">
                <a:tc>
                  <a:txBody>
                    <a:bodyPr/>
                    <a:lstStyle/>
                    <a:p>
                      <a:pPr algn="ctr">
                        <a:lnSpc>
                          <a:spcPct val="115000"/>
                        </a:lnSpc>
                        <a:spcAft>
                          <a:spcPts val="0"/>
                        </a:spcAft>
                      </a:pPr>
                      <a:r>
                        <a:rPr lang="en-US" sz="1600" dirty="0">
                          <a:latin typeface="Calibri"/>
                          <a:ea typeface="Calibri"/>
                          <a:cs typeface="Times New Roman"/>
                        </a:rPr>
                        <a:t>14</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00000"/>
                        </a:lnSpc>
                        <a:spcAft>
                          <a:spcPts val="0"/>
                        </a:spcAft>
                      </a:pPr>
                      <a:r>
                        <a:rPr lang="en-US" sz="1600" dirty="0" err="1">
                          <a:latin typeface="Calibri"/>
                          <a:ea typeface="Calibri"/>
                          <a:cs typeface="Times New Roman"/>
                        </a:rPr>
                        <a:t>Menyiapkan</a:t>
                      </a:r>
                      <a:r>
                        <a:rPr lang="en-US" sz="1600" dirty="0">
                          <a:latin typeface="Calibri"/>
                          <a:ea typeface="Calibri"/>
                          <a:cs typeface="Times New Roman"/>
                        </a:rPr>
                        <a:t> </a:t>
                      </a:r>
                      <a:r>
                        <a:rPr lang="en-US" sz="1600" dirty="0" err="1">
                          <a:latin typeface="Calibri"/>
                          <a:ea typeface="Calibri"/>
                          <a:cs typeface="Times New Roman"/>
                        </a:rPr>
                        <a:t>profil</a:t>
                      </a:r>
                      <a:r>
                        <a:rPr lang="en-US" sz="1600" dirty="0">
                          <a:latin typeface="Calibri"/>
                          <a:ea typeface="Calibri"/>
                          <a:cs typeface="Times New Roman"/>
                        </a:rPr>
                        <a:t> </a:t>
                      </a:r>
                      <a:r>
                        <a:rPr lang="en-US" sz="1600" dirty="0" err="1">
                          <a:latin typeface="Calibri"/>
                          <a:ea typeface="Calibri"/>
                          <a:cs typeface="Times New Roman"/>
                        </a:rPr>
                        <a:t>google</a:t>
                      </a:r>
                      <a:r>
                        <a:rPr lang="en-US" sz="1600" dirty="0">
                          <a:latin typeface="Calibri"/>
                          <a:ea typeface="Calibri"/>
                          <a:cs typeface="Times New Roman"/>
                        </a:rPr>
                        <a:t> scholar </a:t>
                      </a:r>
                      <a:r>
                        <a:rPr lang="en-US" sz="1600" dirty="0" err="1">
                          <a:latin typeface="Calibri"/>
                          <a:ea typeface="Calibri"/>
                          <a:cs typeface="Times New Roman"/>
                        </a:rPr>
                        <a:t>untuk</a:t>
                      </a:r>
                      <a:r>
                        <a:rPr lang="en-US" sz="1600" dirty="0">
                          <a:latin typeface="Calibri"/>
                          <a:ea typeface="Calibri"/>
                          <a:cs typeface="Times New Roman"/>
                        </a:rPr>
                        <a:t> </a:t>
                      </a:r>
                      <a:r>
                        <a:rPr lang="en-US" sz="1600" dirty="0" err="1">
                          <a:latin typeface="Calibri"/>
                          <a:ea typeface="Calibri"/>
                          <a:cs typeface="Times New Roman"/>
                        </a:rPr>
                        <a:t>setiap</a:t>
                      </a:r>
                      <a:r>
                        <a:rPr lang="en-US" sz="1600" dirty="0">
                          <a:latin typeface="Calibri"/>
                          <a:ea typeface="Calibri"/>
                          <a:cs typeface="Times New Roman"/>
                        </a:rPr>
                        <a:t> </a:t>
                      </a:r>
                      <a:r>
                        <a:rPr lang="en-US" sz="1600" dirty="0" err="1">
                          <a:latin typeface="Calibri"/>
                          <a:ea typeface="Calibri"/>
                          <a:cs typeface="Times New Roman"/>
                        </a:rPr>
                        <a:t>jurnal</a:t>
                      </a:r>
                      <a:r>
                        <a:rPr lang="en-US" sz="1600" dirty="0">
                          <a:latin typeface="Calibri"/>
                          <a:ea typeface="Calibri"/>
                          <a:cs typeface="Times New Roman"/>
                        </a:rPr>
                        <a:t> </a:t>
                      </a:r>
                    </a:p>
                  </a:txBody>
                  <a:tcPr marL="69738" marR="69738" marT="34869" marB="34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3" name="Rectangle 2"/>
          <p:cNvSpPr/>
          <p:nvPr/>
        </p:nvSpPr>
        <p:spPr>
          <a:xfrm>
            <a:off x="571472" y="0"/>
            <a:ext cx="792482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defRPr/>
            </a:pPr>
            <a:r>
              <a:rPr lang="en-US" sz="2800" dirty="0" err="1"/>
              <a:t>Langkah</a:t>
            </a:r>
            <a:r>
              <a:rPr lang="en-US" sz="2800" dirty="0"/>
              <a:t> Yang </a:t>
            </a:r>
            <a:r>
              <a:rPr lang="en-US" sz="2800" dirty="0" err="1"/>
              <a:t>Harus</a:t>
            </a:r>
            <a:r>
              <a:rPr lang="en-US" sz="2800" dirty="0"/>
              <a:t> </a:t>
            </a:r>
            <a:r>
              <a:rPr lang="en-US" sz="2800" dirty="0" err="1"/>
              <a:t>Ditempuh</a:t>
            </a:r>
            <a:r>
              <a:rPr lang="en-US" sz="2800" dirty="0"/>
              <a:t> </a:t>
            </a:r>
            <a:r>
              <a:rPr lang="en-US" sz="2800" dirty="0" err="1"/>
              <a:t>Penerbit</a:t>
            </a:r>
            <a:r>
              <a:rPr lang="en-US" sz="2800" dirty="0"/>
              <a:t> </a:t>
            </a:r>
            <a:r>
              <a:rPr lang="en-US" sz="2800" dirty="0" err="1"/>
              <a:t>untuk</a:t>
            </a:r>
            <a:r>
              <a:rPr lang="en-US" sz="2800" dirty="0"/>
              <a:t> </a:t>
            </a:r>
            <a:r>
              <a:rPr lang="en-US" sz="2800" dirty="0" err="1"/>
              <a:t>Keberhasilan</a:t>
            </a:r>
            <a:r>
              <a:rPr lang="en-US" sz="2800" dirty="0"/>
              <a:t> </a:t>
            </a:r>
            <a:r>
              <a:rPr lang="en-US" sz="2800" dirty="0" err="1"/>
              <a:t>Akreditasi</a:t>
            </a:r>
            <a:r>
              <a:rPr lang="en-US" sz="2800" dirty="0"/>
              <a:t> </a:t>
            </a:r>
            <a:r>
              <a:rPr lang="en-US" sz="2800" dirty="0" err="1"/>
              <a:t>Jurnal</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2139</Words>
  <Application>Microsoft Office PowerPoint</Application>
  <PresentationFormat>On-screen Show (4:3)</PresentationFormat>
  <Paragraphs>394</Paragraphs>
  <Slides>85</Slides>
  <Notes>6</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Indexing e-Journal</vt:lpstr>
      <vt:lpstr>Agenda</vt:lpstr>
      <vt:lpstr>Indeks memudahkan</vt:lpstr>
      <vt:lpstr>PowerPoint Presentation</vt:lpstr>
      <vt:lpstr>PowerPoint Presentation</vt:lpstr>
      <vt:lpstr>PowerPoint Presentation</vt:lpstr>
      <vt:lpstr>PowerPoint Presentation</vt:lpstr>
      <vt:lpstr>PowerPoint Presentation</vt:lpstr>
      <vt:lpstr>PowerPoint Presentation</vt:lpstr>
      <vt:lpstr>GOOGLE SCHOLAR</vt:lpstr>
      <vt:lpstr>Indeksasi Jurnal di Google Scholar</vt:lpstr>
      <vt:lpstr>Indeksasi via Google Scholar</vt:lpstr>
      <vt:lpstr>Pencantuman Artikel di WEB via Indeksasi google scholar</vt:lpstr>
      <vt:lpstr>PowerPoint Presentation</vt:lpstr>
      <vt:lpstr>PowerPoint Presentation</vt:lpstr>
      <vt:lpstr>PowerPoint Presentation</vt:lpstr>
      <vt:lpstr>Finishing penyertaan artikel di web</vt:lpstr>
      <vt:lpstr>PowerPoint Presentation</vt:lpstr>
      <vt:lpstr>PowerPoint Presentation</vt:lpstr>
      <vt:lpstr>PowerPoint Presentation</vt:lpstr>
      <vt:lpstr>PowerPoint Presentation</vt:lpstr>
      <vt:lpstr>What is DOAJ?</vt:lpstr>
      <vt:lpstr>What is DOAJ aim?</vt:lpstr>
      <vt:lpstr>DOAJ Home?</vt:lpstr>
      <vt:lpstr>Formulir pendaftaran baru</vt:lpstr>
      <vt:lpstr>DOAJ's new application form</vt:lpstr>
      <vt:lpstr>Isian Formulir Registrasi DOAJ</vt:lpstr>
      <vt:lpstr>Basic Journal Information</vt:lpstr>
      <vt:lpstr>Pertanyaan 1-6</vt:lpstr>
      <vt:lpstr>Pertanyaan 7-11</vt:lpstr>
      <vt:lpstr>Pertanyaan 12-16</vt:lpstr>
      <vt:lpstr>Pertanyaan 17-22</vt:lpstr>
      <vt:lpstr>23-26</vt:lpstr>
      <vt:lpstr>25.LOCKSS </vt:lpstr>
      <vt:lpstr>LOCKSS</vt:lpstr>
      <vt:lpstr>27-29</vt:lpstr>
      <vt:lpstr>28.Mendapatkan DOI </vt:lpstr>
      <vt:lpstr>30-33</vt:lpstr>
      <vt:lpstr>30. Menambahkan fitur statistik: Flagcounter</vt:lpstr>
      <vt:lpstr>30.Menambahkan fitur statistik: Statcounter</vt:lpstr>
      <vt:lpstr>Menambahkan fitur statistik:</vt:lpstr>
      <vt:lpstr>PowerPoint Presentation</vt:lpstr>
      <vt:lpstr>PowerPoint Presentation</vt:lpstr>
      <vt:lpstr>PowerPoint Presentation</vt:lpstr>
      <vt:lpstr>PowerPoint Presentation</vt:lpstr>
      <vt:lpstr>34-35</vt:lpstr>
      <vt:lpstr>Quality and Transparency of the Editorial Board Process</vt:lpstr>
      <vt:lpstr>36-40</vt:lpstr>
      <vt:lpstr>41-43</vt:lpstr>
      <vt:lpstr>41: contoh plagiarism policy</vt:lpstr>
      <vt:lpstr>41:menambahkan plagiarism policy</vt:lpstr>
      <vt:lpstr>PowerPoint Presentation</vt:lpstr>
      <vt:lpstr>PowerPoint Presentation</vt:lpstr>
      <vt:lpstr>PowerPoint Presentation</vt:lpstr>
      <vt:lpstr>PowerPoint Presentation</vt:lpstr>
      <vt:lpstr>How Open is the Journal? </vt:lpstr>
      <vt:lpstr>44</vt:lpstr>
      <vt:lpstr>Content Licensing</vt:lpstr>
      <vt:lpstr>45</vt:lpstr>
      <vt:lpstr>45.Mendapatkan CClicensing</vt:lpstr>
      <vt:lpstr>PowerPoint Presentation</vt:lpstr>
      <vt:lpstr>PowerPoint Presentation</vt:lpstr>
      <vt:lpstr>45. Menambahkan CCLicensing ke web jurnal</vt:lpstr>
      <vt:lpstr>50-51</vt:lpstr>
      <vt:lpstr>51.Sherpa/Romeo</vt:lpstr>
      <vt:lpstr>PowerPoint Presentation</vt:lpstr>
      <vt:lpstr>PowerPoint Presentation</vt:lpstr>
      <vt:lpstr>Copyright and Permissions</vt:lpstr>
      <vt:lpstr>52-55</vt:lpstr>
      <vt:lpstr>Information about You</vt:lpstr>
      <vt:lpstr>56-58</vt:lpstr>
      <vt:lpstr>DOAJ seal</vt:lpstr>
      <vt:lpstr>Scopus</vt:lpstr>
      <vt:lpstr>Content Selection for SciVersa Scopus</vt:lpstr>
      <vt:lpstr>SCOPUS selection criteria</vt:lpstr>
      <vt:lpstr>How to suggest to SCOPUS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Indexing e-Journal</dc:title>
  <dc:creator>elektro um</dc:creator>
  <cp:lastModifiedBy>program</cp:lastModifiedBy>
  <cp:revision>7</cp:revision>
  <dcterms:created xsi:type="dcterms:W3CDTF">2015-12-16T12:11:46Z</dcterms:created>
  <dcterms:modified xsi:type="dcterms:W3CDTF">2018-08-28T02:00:28Z</dcterms:modified>
</cp:coreProperties>
</file>